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6"/>
  </p:sldMasterIdLst>
  <p:notesMasterIdLst>
    <p:notesMasterId r:id="rId26"/>
  </p:notesMasterIdLst>
  <p:handoutMasterIdLst>
    <p:handoutMasterId r:id="rId27"/>
  </p:handoutMasterIdLst>
  <p:sldIdLst>
    <p:sldId id="268" r:id="rId7"/>
    <p:sldId id="257" r:id="rId8"/>
    <p:sldId id="302" r:id="rId9"/>
    <p:sldId id="324"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01" r:id="rId25"/>
  </p:sldIdLst>
  <p:sldSz cx="12192000" cy="6858000"/>
  <p:notesSz cx="7010400" cy="9296400"/>
  <p:defaultTextStyle>
    <a:defPPr>
      <a:defRPr lang="ru-RU"/>
    </a:defPPr>
    <a:lvl1pPr algn="l" rtl="0" eaLnBrk="0" fontAlgn="base" hangingPunct="0">
      <a:spcBef>
        <a:spcPct val="0"/>
      </a:spcBef>
      <a:spcAft>
        <a:spcPct val="0"/>
      </a:spcAft>
      <a:defRPr kern="1200">
        <a:solidFill>
          <a:schemeClr val="tx1"/>
        </a:solidFill>
        <a:latin typeface="King" pitchFamily="2" charset="0"/>
        <a:ea typeface="+mn-ea"/>
        <a:cs typeface="+mn-cs"/>
      </a:defRPr>
    </a:lvl1pPr>
    <a:lvl2pPr marL="457200" algn="l" rtl="0" eaLnBrk="0" fontAlgn="base" hangingPunct="0">
      <a:spcBef>
        <a:spcPct val="0"/>
      </a:spcBef>
      <a:spcAft>
        <a:spcPct val="0"/>
      </a:spcAft>
      <a:defRPr kern="1200">
        <a:solidFill>
          <a:schemeClr val="tx1"/>
        </a:solidFill>
        <a:latin typeface="King" pitchFamily="2" charset="0"/>
        <a:ea typeface="+mn-ea"/>
        <a:cs typeface="+mn-cs"/>
      </a:defRPr>
    </a:lvl2pPr>
    <a:lvl3pPr marL="914400" algn="l" rtl="0" eaLnBrk="0" fontAlgn="base" hangingPunct="0">
      <a:spcBef>
        <a:spcPct val="0"/>
      </a:spcBef>
      <a:spcAft>
        <a:spcPct val="0"/>
      </a:spcAft>
      <a:defRPr kern="1200">
        <a:solidFill>
          <a:schemeClr val="tx1"/>
        </a:solidFill>
        <a:latin typeface="King" pitchFamily="2" charset="0"/>
        <a:ea typeface="+mn-ea"/>
        <a:cs typeface="+mn-cs"/>
      </a:defRPr>
    </a:lvl3pPr>
    <a:lvl4pPr marL="1371600" algn="l" rtl="0" eaLnBrk="0" fontAlgn="base" hangingPunct="0">
      <a:spcBef>
        <a:spcPct val="0"/>
      </a:spcBef>
      <a:spcAft>
        <a:spcPct val="0"/>
      </a:spcAft>
      <a:defRPr kern="1200">
        <a:solidFill>
          <a:schemeClr val="tx1"/>
        </a:solidFill>
        <a:latin typeface="King" pitchFamily="2" charset="0"/>
        <a:ea typeface="+mn-ea"/>
        <a:cs typeface="+mn-cs"/>
      </a:defRPr>
    </a:lvl4pPr>
    <a:lvl5pPr marL="1828800" algn="l" rtl="0" eaLnBrk="0" fontAlgn="base" hangingPunct="0">
      <a:spcBef>
        <a:spcPct val="0"/>
      </a:spcBef>
      <a:spcAft>
        <a:spcPct val="0"/>
      </a:spcAft>
      <a:defRPr kern="1200">
        <a:solidFill>
          <a:schemeClr val="tx1"/>
        </a:solidFill>
        <a:latin typeface="King" pitchFamily="2" charset="0"/>
        <a:ea typeface="+mn-ea"/>
        <a:cs typeface="+mn-cs"/>
      </a:defRPr>
    </a:lvl5pPr>
    <a:lvl6pPr marL="2286000" algn="l" defTabSz="914400" rtl="0" eaLnBrk="1" latinLnBrk="0" hangingPunct="1">
      <a:defRPr kern="1200">
        <a:solidFill>
          <a:schemeClr val="tx1"/>
        </a:solidFill>
        <a:latin typeface="King" pitchFamily="2" charset="0"/>
        <a:ea typeface="+mn-ea"/>
        <a:cs typeface="+mn-cs"/>
      </a:defRPr>
    </a:lvl6pPr>
    <a:lvl7pPr marL="2743200" algn="l" defTabSz="914400" rtl="0" eaLnBrk="1" latinLnBrk="0" hangingPunct="1">
      <a:defRPr kern="1200">
        <a:solidFill>
          <a:schemeClr val="tx1"/>
        </a:solidFill>
        <a:latin typeface="King" pitchFamily="2" charset="0"/>
        <a:ea typeface="+mn-ea"/>
        <a:cs typeface="+mn-cs"/>
      </a:defRPr>
    </a:lvl7pPr>
    <a:lvl8pPr marL="3200400" algn="l" defTabSz="914400" rtl="0" eaLnBrk="1" latinLnBrk="0" hangingPunct="1">
      <a:defRPr kern="1200">
        <a:solidFill>
          <a:schemeClr val="tx1"/>
        </a:solidFill>
        <a:latin typeface="King" pitchFamily="2" charset="0"/>
        <a:ea typeface="+mn-ea"/>
        <a:cs typeface="+mn-cs"/>
      </a:defRPr>
    </a:lvl8pPr>
    <a:lvl9pPr marL="3657600" algn="l" defTabSz="914400" rtl="0" eaLnBrk="1" latinLnBrk="0" hangingPunct="1">
      <a:defRPr kern="1200">
        <a:solidFill>
          <a:schemeClr val="tx1"/>
        </a:solidFill>
        <a:latin typeface="King" pitchFamily="2" charset="0"/>
        <a:ea typeface="+mn-ea"/>
        <a:cs typeface="+mn-cs"/>
      </a:defRPr>
    </a:lvl9pPr>
  </p:defaultTextStyle>
  <p:extLst>
    <p:ext uri="{EFAFB233-063F-42B5-8137-9DF3F51BA10A}">
      <p15:sldGuideLst xmlns:p15="http://schemas.microsoft.com/office/powerpoint/2012/main">
        <p15:guide id="1" orient="horz" pos="1616">
          <p15:clr>
            <a:srgbClr val="A4A3A4"/>
          </p15:clr>
        </p15:guide>
        <p15:guide id="2" pos="511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C09"/>
    <a:srgbClr val="2F4057"/>
    <a:srgbClr val="D4BC0A"/>
    <a:srgbClr val="732121"/>
    <a:srgbClr val="643D30"/>
    <a:srgbClr val="CA4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4" autoAdjust="0"/>
    <p:restoredTop sz="80349" autoAdjust="0"/>
  </p:normalViewPr>
  <p:slideViewPr>
    <p:cSldViewPr snapToGrid="0">
      <p:cViewPr varScale="1">
        <p:scale>
          <a:sx n="92" d="100"/>
          <a:sy n="92" d="100"/>
        </p:scale>
        <p:origin x="1368" y="90"/>
      </p:cViewPr>
      <p:guideLst>
        <p:guide orient="horz" pos="1616"/>
        <p:guide pos="511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24" d="100"/>
          <a:sy n="124" d="100"/>
        </p:scale>
        <p:origin x="4900" y="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C35D72F2-7DE0-4ADE-BD96-B383DA670237}" type="datetimeFigureOut">
              <a:rPr lang="en-US"/>
              <a:pPr>
                <a:defRPr/>
              </a:pPr>
              <a:t>10/14/2021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A420B5C1-1938-49AE-B200-6E03EDB986E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a:latin typeface="+mn-lt"/>
              </a:defRPr>
            </a:lvl1pPr>
          </a:lstStyle>
          <a:p>
            <a:pPr>
              <a:defRPr/>
            </a:pPr>
            <a:fld id="{D7A05C22-3D62-46BB-9AD6-CAABFBE9A87A}" type="datetimeFigureOut">
              <a:rPr lang="ru-RU"/>
              <a:pPr>
                <a:defRPr/>
              </a:pPr>
              <a:t>14.10.2021</a:t>
            </a:fld>
            <a:endParaRPr lang="ru-RU" dirty="0"/>
          </a:p>
        </p:txBody>
      </p:sp>
      <p:sp>
        <p:nvSpPr>
          <p:cNvPr id="4" name="Образ слайда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ru-RU" noProof="0" dirty="0"/>
          </a:p>
        </p:txBody>
      </p:sp>
      <p:sp>
        <p:nvSpPr>
          <p:cNvPr id="5" name="Заметки 4"/>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970338" y="8829675"/>
            <a:ext cx="3038475" cy="466725"/>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4DC5735-1880-4B57-A7A5-5526BEDD05F4}" type="slidenum">
              <a:rPr lang="ru-RU" altLang="en-US"/>
              <a:pPr>
                <a:defRPr/>
              </a:pPr>
              <a:t>‹#›</a:t>
            </a:fld>
            <a:endParaRPr lang="ru-R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a:spcBef>
                <a:spcPct val="20000"/>
              </a:spcBef>
              <a:buFont typeface="Arial" panose="020B0604020202020204" pitchFamily="34" charset="0"/>
              <a:buNone/>
              <a:defRPr/>
            </a:pPr>
            <a:endParaRPr lang="en-US" i="1" dirty="0" smtClean="0"/>
          </a:p>
          <a:p>
            <a:pPr>
              <a:spcBef>
                <a:spcPct val="20000"/>
              </a:spcBef>
              <a:buFont typeface="Arial" panose="020B0604020202020204" pitchFamily="34" charset="0"/>
              <a:buNone/>
              <a:defRPr/>
            </a:pPr>
            <a:endParaRPr lang="en-US" i="1" dirty="0" smtClean="0"/>
          </a:p>
          <a:p>
            <a:pPr marL="174708" indent="-174708">
              <a:buFont typeface="Arial" panose="020B0604020202020204" pitchFamily="34" charset="0"/>
              <a:buChar char="•"/>
              <a:defRPr/>
            </a:pPr>
            <a:endParaRPr lang="en-US" dirty="0" smtClean="0"/>
          </a:p>
          <a:p>
            <a:pPr>
              <a:defRPr/>
            </a:pPr>
            <a:endParaRPr lang="en-US" dirty="0" smtClean="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C834D5A2-3A32-488E-9FEE-274592DB7851}" type="slidenum">
              <a:rPr lang="ru-RU" altLang="en-US">
                <a:latin typeface="Calibri" panose="020F0502020204030204" pitchFamily="34" charset="0"/>
              </a:rPr>
              <a:pPr/>
              <a:t>1</a:t>
            </a:fld>
            <a:endParaRPr lang="ru-RU"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4DC5735-1880-4B57-A7A5-5526BEDD05F4}" type="slidenum">
              <a:rPr lang="ru-RU" altLang="en-US" smtClean="0"/>
              <a:pPr>
                <a:defRPr/>
              </a:pPr>
              <a:t>3</a:t>
            </a:fld>
            <a:endParaRPr lang="ru-RU" altLang="en-US"/>
          </a:p>
        </p:txBody>
      </p:sp>
    </p:spTree>
    <p:extLst>
      <p:ext uri="{BB962C8B-B14F-4D97-AF65-F5344CB8AC3E}">
        <p14:creationId xmlns:p14="http://schemas.microsoft.com/office/powerpoint/2010/main" val="2064252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Times New Roman" panose="02020603050405020304" pitchFamily="18" charset="0"/>
                <a:cs typeface="Calibri" panose="020F0502020204030204" pitchFamily="34" charset="0"/>
              </a:rPr>
              <a:t>We want to take a moment to gratefully acknowledge that we rest on the traditional lands of the Puyallup People where they make their home and speak the Lushootseed language. The Puyallup Tribe of Indians has stewarded and relied upon the lands and waters in Tacoma since time immemorial, and we benefit from their continued leadership today in co-managing the fisheries in the region with the WA </a:t>
            </a:r>
            <a:r>
              <a:rPr lang="en-US" sz="1800" dirty="0" err="1">
                <a:effectLst/>
                <a:latin typeface="Calibri" panose="020F0502020204030204" pitchFamily="34" charset="0"/>
                <a:ea typeface="Times New Roman" panose="02020603050405020304" pitchFamily="18" charset="0"/>
                <a:cs typeface="Calibri" panose="020F0502020204030204" pitchFamily="34" charset="0"/>
              </a:rPr>
              <a:t>Dept</a:t>
            </a:r>
            <a:r>
              <a:rPr lang="en-US" sz="1800" dirty="0">
                <a:effectLst/>
                <a:latin typeface="Calibri" panose="020F0502020204030204" pitchFamily="34" charset="0"/>
                <a:ea typeface="Times New Roman" panose="02020603050405020304" pitchFamily="18" charset="0"/>
                <a:cs typeface="Calibri" panose="020F0502020204030204" pitchFamily="34" charset="0"/>
              </a:rPr>
              <a:t> of Fish and Wildlife, and by leading and participating in habitat restoration efforts, harvest management/policy development, fish enhancement projects and research and monitoring activities.  We want to start our watershed community workshop today by hearing from members of the Puyallup Tribe sharing a land acknowledgment in their own words.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a:p>
            <a:r>
              <a:rPr lang="en-US" dirty="0"/>
              <a:t>Navigate to YouTube Vid in browser</a:t>
            </a:r>
          </a:p>
        </p:txBody>
      </p:sp>
      <p:sp>
        <p:nvSpPr>
          <p:cNvPr id="4" name="Slide Number Placeholder 3"/>
          <p:cNvSpPr>
            <a:spLocks noGrp="1"/>
          </p:cNvSpPr>
          <p:nvPr>
            <p:ph type="sldNum" sz="quarter" idx="10"/>
          </p:nvPr>
        </p:nvSpPr>
        <p:spPr/>
        <p:txBody>
          <a:bodyPr/>
          <a:lstStyle/>
          <a:p>
            <a:fld id="{6B55DF3C-6EBB-4566-9F47-B64D70B943D1}" type="slidenum">
              <a:rPr lang="en-US" smtClean="0"/>
              <a:pPr/>
              <a:t>11</a:t>
            </a:fld>
            <a:endParaRPr lang="en-US"/>
          </a:p>
        </p:txBody>
      </p:sp>
    </p:spTree>
    <p:extLst>
      <p:ext uri="{BB962C8B-B14F-4D97-AF65-F5344CB8AC3E}">
        <p14:creationId xmlns:p14="http://schemas.microsoft.com/office/powerpoint/2010/main" val="390717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D779674C-82EE-4945-BF75-E112CBDFECD5}" type="slidenum">
              <a:rPr lang="ru-RU" altLang="en-US">
                <a:latin typeface="Calibri" panose="020F0502020204030204" pitchFamily="34" charset="0"/>
              </a:rPr>
              <a:pPr/>
              <a:t>13</a:t>
            </a:fld>
            <a:endParaRPr lang="ru-RU" altLang="en-US">
              <a:latin typeface="Calibri" panose="020F0502020204030204" pitchFamily="34" charset="0"/>
            </a:endParaRPr>
          </a:p>
        </p:txBody>
      </p:sp>
    </p:spTree>
    <p:extLst>
      <p:ext uri="{BB962C8B-B14F-4D97-AF65-F5344CB8AC3E}">
        <p14:creationId xmlns:p14="http://schemas.microsoft.com/office/powerpoint/2010/main" val="267656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F7C6CF98-9A79-4DD5-8BBA-66E69833F157}" type="slidenum">
              <a:rPr lang="ru-RU" altLang="en-US">
                <a:latin typeface="Calibri" panose="020F0502020204030204" pitchFamily="34" charset="0"/>
              </a:rPr>
              <a:pPr/>
              <a:t>14</a:t>
            </a:fld>
            <a:endParaRPr lang="ru-RU" altLang="en-US">
              <a:latin typeface="Calibri" panose="020F0502020204030204" pitchFamily="34" charset="0"/>
            </a:endParaRPr>
          </a:p>
        </p:txBody>
      </p:sp>
    </p:spTree>
    <p:extLst>
      <p:ext uri="{BB962C8B-B14F-4D97-AF65-F5344CB8AC3E}">
        <p14:creationId xmlns:p14="http://schemas.microsoft.com/office/powerpoint/2010/main" val="141328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B4DC5735-1880-4B57-A7A5-5526BEDD05F4}" type="slidenum">
              <a:rPr lang="ru-RU" altLang="en-US" smtClean="0"/>
              <a:pPr>
                <a:defRPr/>
              </a:pPr>
              <a:t>15</a:t>
            </a:fld>
            <a:endParaRPr lang="ru-RU" altLang="en-US"/>
          </a:p>
        </p:txBody>
      </p:sp>
    </p:spTree>
    <p:extLst>
      <p:ext uri="{BB962C8B-B14F-4D97-AF65-F5344CB8AC3E}">
        <p14:creationId xmlns:p14="http://schemas.microsoft.com/office/powerpoint/2010/main" val="33080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4DC5735-1880-4B57-A7A5-5526BEDD05F4}" type="slidenum">
              <a:rPr lang="ru-RU" altLang="en-US" smtClean="0"/>
              <a:pPr>
                <a:defRPr/>
              </a:pPr>
              <a:t>16</a:t>
            </a:fld>
            <a:endParaRPr lang="ru-RU" altLang="en-US"/>
          </a:p>
        </p:txBody>
      </p:sp>
    </p:spTree>
    <p:extLst>
      <p:ext uri="{BB962C8B-B14F-4D97-AF65-F5344CB8AC3E}">
        <p14:creationId xmlns:p14="http://schemas.microsoft.com/office/powerpoint/2010/main" val="356146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fld id="{C834D5A2-3A32-488E-9FEE-274592DB7851}" type="slidenum">
              <a:rPr lang="ru-RU" altLang="en-US">
                <a:latin typeface="Calibri" panose="020F0502020204030204" pitchFamily="34" charset="0"/>
              </a:rPr>
              <a:pPr/>
              <a:t>19</a:t>
            </a:fld>
            <a:endParaRPr lang="ru-RU" altLang="en-US">
              <a:latin typeface="Calibri" panose="020F0502020204030204" pitchFamily="34" charset="0"/>
            </a:endParaRPr>
          </a:p>
        </p:txBody>
      </p:sp>
    </p:spTree>
    <p:extLst>
      <p:ext uri="{BB962C8B-B14F-4D97-AF65-F5344CB8AC3E}">
        <p14:creationId xmlns:p14="http://schemas.microsoft.com/office/powerpoint/2010/main" val="2313071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Image">
    <p:spTree>
      <p:nvGrpSpPr>
        <p:cNvPr id="1" name=""/>
        <p:cNvGrpSpPr/>
        <p:nvPr/>
      </p:nvGrpSpPr>
      <p:grpSpPr>
        <a:xfrm>
          <a:off x="0" y="0"/>
          <a:ext cx="0" cy="0"/>
          <a:chOff x="0" y="0"/>
          <a:chExt cx="0" cy="0"/>
        </a:xfrm>
      </p:grpSpPr>
      <p:sp>
        <p:nvSpPr>
          <p:cNvPr id="2" name="Прямоугольник 1"/>
          <p:cNvSpPr/>
          <p:nvPr userDrawn="1"/>
        </p:nvSpPr>
        <p:spPr>
          <a:xfrm>
            <a:off x="-19050" y="1962150"/>
            <a:ext cx="12211050" cy="4953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3" name="Прямоугольник 8"/>
          <p:cNvSpPr/>
          <p:nvPr userDrawn="1"/>
        </p:nvSpPr>
        <p:spPr>
          <a:xfrm>
            <a:off x="-19050" y="0"/>
            <a:ext cx="12211050" cy="4438650"/>
          </a:xfrm>
          <a:custGeom>
            <a:avLst/>
            <a:gdLst>
              <a:gd name="connsiteX0" fmla="*/ 0 w 12192000"/>
              <a:gd name="connsiteY0" fmla="*/ 0 h 4133850"/>
              <a:gd name="connsiteX1" fmla="*/ 12192000 w 12192000"/>
              <a:gd name="connsiteY1" fmla="*/ 0 h 4133850"/>
              <a:gd name="connsiteX2" fmla="*/ 12192000 w 12192000"/>
              <a:gd name="connsiteY2" fmla="*/ 4133850 h 4133850"/>
              <a:gd name="connsiteX3" fmla="*/ 0 w 12192000"/>
              <a:gd name="connsiteY3" fmla="*/ 4133850 h 4133850"/>
              <a:gd name="connsiteX4" fmla="*/ 0 w 12192000"/>
              <a:gd name="connsiteY4" fmla="*/ 0 h 4133850"/>
              <a:gd name="connsiteX0" fmla="*/ 19050 w 12211050"/>
              <a:gd name="connsiteY0" fmla="*/ 0 h 4133850"/>
              <a:gd name="connsiteX1" fmla="*/ 12211050 w 12211050"/>
              <a:gd name="connsiteY1" fmla="*/ 0 h 4133850"/>
              <a:gd name="connsiteX2" fmla="*/ 12211050 w 12211050"/>
              <a:gd name="connsiteY2" fmla="*/ 4133850 h 4133850"/>
              <a:gd name="connsiteX3" fmla="*/ 0 w 12211050"/>
              <a:gd name="connsiteY3" fmla="*/ 3219450 h 4133850"/>
              <a:gd name="connsiteX4" fmla="*/ 19050 w 12211050"/>
              <a:gd name="connsiteY4" fmla="*/ 0 h 4133850"/>
              <a:gd name="connsiteX0" fmla="*/ 19050 w 12211050"/>
              <a:gd name="connsiteY0" fmla="*/ 0 h 4438650"/>
              <a:gd name="connsiteX1" fmla="*/ 12211050 w 12211050"/>
              <a:gd name="connsiteY1" fmla="*/ 0 h 4438650"/>
              <a:gd name="connsiteX2" fmla="*/ 12211050 w 12211050"/>
              <a:gd name="connsiteY2" fmla="*/ 4438650 h 4438650"/>
              <a:gd name="connsiteX3" fmla="*/ 0 w 12211050"/>
              <a:gd name="connsiteY3" fmla="*/ 3219450 h 4438650"/>
              <a:gd name="connsiteX4" fmla="*/ 19050 w 12211050"/>
              <a:gd name="connsiteY4" fmla="*/ 0 h 443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1050" h="4438650">
                <a:moveTo>
                  <a:pt x="19050" y="0"/>
                </a:moveTo>
                <a:lnTo>
                  <a:pt x="12211050" y="0"/>
                </a:lnTo>
                <a:lnTo>
                  <a:pt x="12211050" y="4438650"/>
                </a:lnTo>
                <a:lnTo>
                  <a:pt x="0" y="3219450"/>
                </a:lnTo>
                <a:lnTo>
                  <a:pt x="19050" y="0"/>
                </a:lnTo>
                <a:close/>
              </a:path>
            </a:pathLst>
          </a:custGeom>
          <a:solidFill>
            <a:srgbClr val="2F4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4" name="Прямоугольник 3"/>
          <p:cNvSpPr/>
          <p:nvPr userDrawn="1"/>
        </p:nvSpPr>
        <p:spPr>
          <a:xfrm>
            <a:off x="627063" y="581025"/>
            <a:ext cx="10896600" cy="569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6" name="Picture 1"/>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060950" y="868363"/>
            <a:ext cx="2070100" cy="206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Прямая соединительная линия 9"/>
          <p:cNvCxnSpPr/>
          <p:nvPr userDrawn="1"/>
        </p:nvCxnSpPr>
        <p:spPr>
          <a:xfrm>
            <a:off x="5572125" y="2936875"/>
            <a:ext cx="1047750" cy="0"/>
          </a:xfrm>
          <a:prstGeom prst="line">
            <a:avLst/>
          </a:prstGeom>
          <a:ln w="76200">
            <a:solidFill>
              <a:srgbClr val="CDAC09"/>
            </a:solidFill>
          </a:ln>
        </p:spPr>
        <p:style>
          <a:lnRef idx="1">
            <a:schemeClr val="accent1"/>
          </a:lnRef>
          <a:fillRef idx="0">
            <a:schemeClr val="accent1"/>
          </a:fillRef>
          <a:effectRef idx="0">
            <a:schemeClr val="accent1"/>
          </a:effectRef>
          <a:fontRef idx="minor">
            <a:schemeClr val="tx1"/>
          </a:fontRef>
        </p:style>
      </p:cxnSp>
      <p:sp>
        <p:nvSpPr>
          <p:cNvPr id="8" name="Овал 12"/>
          <p:cNvSpPr/>
          <p:nvPr userDrawn="1"/>
        </p:nvSpPr>
        <p:spPr>
          <a:xfrm>
            <a:off x="6034088" y="6029325"/>
            <a:ext cx="187325" cy="187325"/>
          </a:xfrm>
          <a:prstGeom prst="ellipse">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sz="1200" dirty="0"/>
          </a:p>
        </p:txBody>
      </p:sp>
    </p:spTree>
    <p:extLst>
      <p:ext uri="{BB962C8B-B14F-4D97-AF65-F5344CB8AC3E}">
        <p14:creationId xmlns:p14="http://schemas.microsoft.com/office/powerpoint/2010/main" val="4153587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Text Placeholder 8"/>
          <p:cNvSpPr>
            <a:spLocks noGrp="1"/>
          </p:cNvSpPr>
          <p:nvPr>
            <p:ph type="body" sz="quarter" idx="10"/>
          </p:nvPr>
        </p:nvSpPr>
        <p:spPr>
          <a:xfrm>
            <a:off x="1910080" y="1727835"/>
            <a:ext cx="8412798" cy="3987800"/>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9"/>
          <p:cNvSpPr>
            <a:spLocks noGrp="1"/>
          </p:cNvSpPr>
          <p:nvPr>
            <p:ph type="title"/>
          </p:nvPr>
        </p:nvSpPr>
        <p:spPr>
          <a:xfrm>
            <a:off x="1910080" y="720725"/>
            <a:ext cx="8412798" cy="635635"/>
          </a:xfrm>
          <a:prstGeom prst="rect">
            <a:avLst/>
          </a:prstGeom>
        </p:spPr>
        <p:txBody>
          <a:bodyPr/>
          <a:lstStyle>
            <a:lvl1pPr>
              <a:defRPr b="1">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9615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1CBF7B0-9AAF-48E4-B266-9E4D20CE14A1}" type="datetimeFigureOut">
              <a:rPr lang="en-US" smtClean="0"/>
              <a:t>10/14/2021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342170-F255-41E4-AD01-63EF7638AC61}" type="slidenum">
              <a:rPr lang="en-US" smtClean="0"/>
              <a:t>‹#›</a:t>
            </a:fld>
            <a:endParaRPr lang="en-US"/>
          </a:p>
        </p:txBody>
      </p:sp>
    </p:spTree>
    <p:extLst>
      <p:ext uri="{BB962C8B-B14F-4D97-AF65-F5344CB8AC3E}">
        <p14:creationId xmlns:p14="http://schemas.microsoft.com/office/powerpoint/2010/main" val="443469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Rectangle 9"/>
          <p:cNvSpPr>
            <a:spLocks noChangeArrowheads="1"/>
          </p:cNvSpPr>
          <p:nvPr userDrawn="1"/>
        </p:nvSpPr>
        <p:spPr bwMode="auto">
          <a:xfrm>
            <a:off x="1219200" y="709613"/>
            <a:ext cx="9736138" cy="5426075"/>
          </a:xfrm>
          <a:prstGeom prst="rect">
            <a:avLst/>
          </a:prstGeom>
          <a:noFill/>
          <a:ln w="3175">
            <a:solidFill>
              <a:schemeClr val="bg2">
                <a:lumMod val="50000"/>
              </a:schemeClr>
            </a:solidFill>
            <a:miter lim="800000"/>
            <a:headEnd/>
            <a:tailEnd/>
          </a:ln>
          <a:effectLst/>
        </p:spPr>
        <p:txBody>
          <a:bodyPr wrap="none" anchor="ctr"/>
          <a:lstStyle/>
          <a:p>
            <a:pPr>
              <a:defRPr/>
            </a:pPr>
            <a:endParaRPr lang="en-US" dirty="0"/>
          </a:p>
        </p:txBody>
      </p:sp>
      <p:sp>
        <p:nvSpPr>
          <p:cNvPr id="1027" name="Line 10"/>
          <p:cNvSpPr>
            <a:spLocks noChangeShapeType="1"/>
          </p:cNvSpPr>
          <p:nvPr userDrawn="1"/>
        </p:nvSpPr>
        <p:spPr bwMode="auto">
          <a:xfrm>
            <a:off x="627063" y="3429000"/>
            <a:ext cx="10906125"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11"/>
          <p:cNvSpPr>
            <a:spLocks noChangeShapeType="1"/>
          </p:cNvSpPr>
          <p:nvPr userDrawn="1"/>
        </p:nvSpPr>
        <p:spPr bwMode="auto">
          <a:xfrm>
            <a:off x="6127750" y="360363"/>
            <a:ext cx="0" cy="6124575"/>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29" name="Group 14"/>
          <p:cNvGrpSpPr>
            <a:grpSpLocks/>
          </p:cNvGrpSpPr>
          <p:nvPr userDrawn="1"/>
        </p:nvGrpSpPr>
        <p:grpSpPr bwMode="auto">
          <a:xfrm>
            <a:off x="627063" y="360363"/>
            <a:ext cx="10906125" cy="6124575"/>
            <a:chOff x="296" y="227"/>
            <a:chExt cx="5153" cy="3858"/>
          </a:xfrm>
        </p:grpSpPr>
        <p:grpSp>
          <p:nvGrpSpPr>
            <p:cNvPr id="1064" name="Group 13"/>
            <p:cNvGrpSpPr>
              <a:grpSpLocks/>
            </p:cNvGrpSpPr>
            <p:nvPr userDrawn="1"/>
          </p:nvGrpSpPr>
          <p:grpSpPr bwMode="auto">
            <a:xfrm>
              <a:off x="296" y="235"/>
              <a:ext cx="5153" cy="3842"/>
              <a:chOff x="296" y="235"/>
              <a:chExt cx="5153" cy="3842"/>
            </a:xfrm>
          </p:grpSpPr>
          <p:grpSp>
            <p:nvGrpSpPr>
              <p:cNvPr id="1066" name="Group 12"/>
              <p:cNvGrpSpPr>
                <a:grpSpLocks/>
              </p:cNvGrpSpPr>
              <p:nvPr userDrawn="1"/>
            </p:nvGrpSpPr>
            <p:grpSpPr bwMode="auto">
              <a:xfrm>
                <a:off x="296" y="235"/>
                <a:ext cx="5153" cy="3842"/>
                <a:chOff x="296" y="235"/>
                <a:chExt cx="5153" cy="3842"/>
              </a:xfrm>
            </p:grpSpPr>
            <p:sp>
              <p:nvSpPr>
                <p:cNvPr id="10" name="Rectangle 8"/>
                <p:cNvSpPr>
                  <a:spLocks noChangeArrowheads="1"/>
                </p:cNvSpPr>
                <p:nvPr userDrawn="1"/>
              </p:nvSpPr>
              <p:spPr bwMode="auto">
                <a:xfrm>
                  <a:off x="296" y="235"/>
                  <a:ext cx="5153" cy="3842"/>
                </a:xfrm>
                <a:prstGeom prst="rect">
                  <a:avLst/>
                </a:prstGeom>
                <a:noFill/>
                <a:ln w="3175">
                  <a:solidFill>
                    <a:schemeClr val="bg2">
                      <a:lumMod val="25000"/>
                    </a:schemeClr>
                  </a:solidFill>
                  <a:miter lim="800000"/>
                  <a:headEnd/>
                  <a:tailEnd/>
                </a:ln>
                <a:effectLst/>
              </p:spPr>
              <p:txBody>
                <a:bodyPr wrap="none" anchor="ctr"/>
                <a:lstStyle/>
                <a:p>
                  <a:pPr>
                    <a:defRPr/>
                  </a:pPr>
                  <a:endParaRPr lang="en-US" dirty="0"/>
                </a:p>
              </p:txBody>
            </p:sp>
            <p:sp>
              <p:nvSpPr>
                <p:cNvPr id="11" name="Rectangle 9"/>
                <p:cNvSpPr>
                  <a:spLocks noChangeArrowheads="1"/>
                </p:cNvSpPr>
                <p:nvPr userDrawn="1"/>
              </p:nvSpPr>
              <p:spPr bwMode="auto">
                <a:xfrm>
                  <a:off x="576" y="447"/>
                  <a:ext cx="4600" cy="3418"/>
                </a:xfrm>
                <a:prstGeom prst="rect">
                  <a:avLst/>
                </a:prstGeom>
                <a:noFill/>
                <a:ln w="3175">
                  <a:solidFill>
                    <a:schemeClr val="bg2">
                      <a:lumMod val="50000"/>
                    </a:schemeClr>
                  </a:solidFill>
                  <a:miter lim="800000"/>
                  <a:headEnd/>
                  <a:tailEnd/>
                </a:ln>
                <a:effectLst/>
              </p:spPr>
              <p:txBody>
                <a:bodyPr wrap="none" anchor="ctr"/>
                <a:lstStyle/>
                <a:p>
                  <a:pPr>
                    <a:defRPr/>
                  </a:pPr>
                  <a:endParaRPr lang="en-US" dirty="0"/>
                </a:p>
              </p:txBody>
            </p:sp>
          </p:grpSp>
          <p:sp>
            <p:nvSpPr>
              <p:cNvPr id="1067" name="Line 10"/>
              <p:cNvSpPr>
                <a:spLocks noChangeShapeType="1"/>
              </p:cNvSpPr>
              <p:nvPr userDrawn="1"/>
            </p:nvSpPr>
            <p:spPr bwMode="auto">
              <a:xfrm>
                <a:off x="296" y="2160"/>
                <a:ext cx="5153"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65" name="Line 11"/>
            <p:cNvSpPr>
              <a:spLocks noChangeShapeType="1"/>
            </p:cNvSpPr>
            <p:nvPr userDrawn="1"/>
          </p:nvSpPr>
          <p:spPr bwMode="auto">
            <a:xfrm>
              <a:off x="2895" y="227"/>
              <a:ext cx="0" cy="3858"/>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89" name="Rectangle 9"/>
          <p:cNvSpPr>
            <a:spLocks noChangeArrowheads="1"/>
          </p:cNvSpPr>
          <p:nvPr userDrawn="1"/>
        </p:nvSpPr>
        <p:spPr bwMode="auto">
          <a:xfrm>
            <a:off x="1219200" y="709613"/>
            <a:ext cx="9736138" cy="5426075"/>
          </a:xfrm>
          <a:prstGeom prst="rect">
            <a:avLst/>
          </a:prstGeom>
          <a:noFill/>
          <a:ln w="3175">
            <a:solidFill>
              <a:schemeClr val="bg2">
                <a:lumMod val="50000"/>
              </a:schemeClr>
            </a:solidFill>
            <a:miter lim="800000"/>
            <a:headEnd/>
            <a:tailEnd/>
          </a:ln>
          <a:effectLst/>
        </p:spPr>
        <p:txBody>
          <a:bodyPr wrap="none" anchor="ctr"/>
          <a:lstStyle/>
          <a:p>
            <a:pPr>
              <a:defRPr/>
            </a:pPr>
            <a:endParaRPr lang="en-US" dirty="0"/>
          </a:p>
        </p:txBody>
      </p:sp>
      <p:sp>
        <p:nvSpPr>
          <p:cNvPr id="1031" name="Line 10"/>
          <p:cNvSpPr>
            <a:spLocks noChangeShapeType="1"/>
          </p:cNvSpPr>
          <p:nvPr userDrawn="1"/>
        </p:nvSpPr>
        <p:spPr bwMode="auto">
          <a:xfrm>
            <a:off x="627063" y="3429000"/>
            <a:ext cx="10906125"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Line 11"/>
          <p:cNvSpPr>
            <a:spLocks noChangeShapeType="1"/>
          </p:cNvSpPr>
          <p:nvPr userDrawn="1"/>
        </p:nvSpPr>
        <p:spPr bwMode="auto">
          <a:xfrm>
            <a:off x="6127750" y="360363"/>
            <a:ext cx="0" cy="6124575"/>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33" name="Group 14"/>
          <p:cNvGrpSpPr>
            <a:grpSpLocks/>
          </p:cNvGrpSpPr>
          <p:nvPr userDrawn="1"/>
        </p:nvGrpSpPr>
        <p:grpSpPr bwMode="auto">
          <a:xfrm>
            <a:off x="627063" y="360363"/>
            <a:ext cx="10906125" cy="6124575"/>
            <a:chOff x="296" y="227"/>
            <a:chExt cx="5153" cy="3858"/>
          </a:xfrm>
        </p:grpSpPr>
        <p:grpSp>
          <p:nvGrpSpPr>
            <p:cNvPr id="1058" name="Group 13"/>
            <p:cNvGrpSpPr>
              <a:grpSpLocks/>
            </p:cNvGrpSpPr>
            <p:nvPr userDrawn="1"/>
          </p:nvGrpSpPr>
          <p:grpSpPr bwMode="auto">
            <a:xfrm>
              <a:off x="296" y="235"/>
              <a:ext cx="5153" cy="3842"/>
              <a:chOff x="296" y="235"/>
              <a:chExt cx="5153" cy="3842"/>
            </a:xfrm>
          </p:grpSpPr>
          <p:grpSp>
            <p:nvGrpSpPr>
              <p:cNvPr id="1060" name="Group 12"/>
              <p:cNvGrpSpPr>
                <a:grpSpLocks/>
              </p:cNvGrpSpPr>
              <p:nvPr userDrawn="1"/>
            </p:nvGrpSpPr>
            <p:grpSpPr bwMode="auto">
              <a:xfrm>
                <a:off x="296" y="235"/>
                <a:ext cx="5153" cy="3842"/>
                <a:chOff x="296" y="235"/>
                <a:chExt cx="5153" cy="3842"/>
              </a:xfrm>
            </p:grpSpPr>
            <p:sp>
              <p:nvSpPr>
                <p:cNvPr id="97" name="Rectangle 8"/>
                <p:cNvSpPr>
                  <a:spLocks noChangeArrowheads="1"/>
                </p:cNvSpPr>
                <p:nvPr userDrawn="1"/>
              </p:nvSpPr>
              <p:spPr bwMode="auto">
                <a:xfrm>
                  <a:off x="296" y="235"/>
                  <a:ext cx="5153" cy="3842"/>
                </a:xfrm>
                <a:prstGeom prst="rect">
                  <a:avLst/>
                </a:prstGeom>
                <a:noFill/>
                <a:ln w="3175">
                  <a:solidFill>
                    <a:schemeClr val="bg2">
                      <a:lumMod val="25000"/>
                    </a:schemeClr>
                  </a:solidFill>
                  <a:miter lim="800000"/>
                  <a:headEnd/>
                  <a:tailEnd/>
                </a:ln>
                <a:effectLst/>
              </p:spPr>
              <p:txBody>
                <a:bodyPr wrap="none" anchor="ctr"/>
                <a:lstStyle/>
                <a:p>
                  <a:pPr>
                    <a:defRPr/>
                  </a:pPr>
                  <a:endParaRPr lang="en-US" dirty="0"/>
                </a:p>
              </p:txBody>
            </p:sp>
            <p:sp>
              <p:nvSpPr>
                <p:cNvPr id="98" name="Rectangle 9"/>
                <p:cNvSpPr>
                  <a:spLocks noChangeArrowheads="1"/>
                </p:cNvSpPr>
                <p:nvPr userDrawn="1"/>
              </p:nvSpPr>
              <p:spPr bwMode="auto">
                <a:xfrm>
                  <a:off x="576" y="447"/>
                  <a:ext cx="4600" cy="3418"/>
                </a:xfrm>
                <a:prstGeom prst="rect">
                  <a:avLst/>
                </a:prstGeom>
                <a:noFill/>
                <a:ln w="3175">
                  <a:solidFill>
                    <a:schemeClr val="bg2">
                      <a:lumMod val="50000"/>
                    </a:schemeClr>
                  </a:solidFill>
                  <a:miter lim="800000"/>
                  <a:headEnd/>
                  <a:tailEnd/>
                </a:ln>
                <a:effectLst/>
              </p:spPr>
              <p:txBody>
                <a:bodyPr wrap="none" anchor="ctr"/>
                <a:lstStyle/>
                <a:p>
                  <a:pPr>
                    <a:defRPr/>
                  </a:pPr>
                  <a:endParaRPr lang="en-US" dirty="0"/>
                </a:p>
              </p:txBody>
            </p:sp>
          </p:grpSp>
          <p:sp>
            <p:nvSpPr>
              <p:cNvPr id="1061" name="Line 10"/>
              <p:cNvSpPr>
                <a:spLocks noChangeShapeType="1"/>
              </p:cNvSpPr>
              <p:nvPr userDrawn="1"/>
            </p:nvSpPr>
            <p:spPr bwMode="auto">
              <a:xfrm>
                <a:off x="296" y="2160"/>
                <a:ext cx="5153"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9" name="Line 11"/>
            <p:cNvSpPr>
              <a:spLocks noChangeShapeType="1"/>
            </p:cNvSpPr>
            <p:nvPr userDrawn="1"/>
          </p:nvSpPr>
          <p:spPr bwMode="auto">
            <a:xfrm>
              <a:off x="2895" y="227"/>
              <a:ext cx="0" cy="3858"/>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9" name="Прямоугольник 6"/>
          <p:cNvSpPr>
            <a:spLocks noChangeArrowheads="1"/>
          </p:cNvSpPr>
          <p:nvPr userDrawn="1"/>
        </p:nvSpPr>
        <p:spPr bwMode="auto">
          <a:xfrm>
            <a:off x="10599738" y="5842000"/>
            <a:ext cx="334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defRPr/>
            </a:pPr>
            <a:fld id="{FD176833-936D-4CF9-A0E9-10548FE5FDD2}" type="slidenum">
              <a:rPr lang="ru-RU" altLang="en-US" sz="900" b="1" smtClean="0">
                <a:solidFill>
                  <a:srgbClr val="CDAC09"/>
                </a:solidFill>
                <a:latin typeface="Arial" panose="020B0604020202020204" pitchFamily="34" charset="0"/>
                <a:ea typeface="Karla" pitchFamily="2" charset="0"/>
                <a:cs typeface="Arial" panose="020B0604020202020204" pitchFamily="34" charset="0"/>
              </a:rPr>
              <a:pPr algn="ctr" eaLnBrk="1" hangingPunct="1">
                <a:defRPr/>
              </a:pPr>
              <a:t>‹#›</a:t>
            </a:fld>
            <a:endParaRPr lang="ru-RU" altLang="en-US" sz="1200" b="1" smtClean="0">
              <a:solidFill>
                <a:srgbClr val="CDAC09"/>
              </a:solidFill>
              <a:latin typeface="Arial" panose="020B0604020202020204" pitchFamily="34" charset="0"/>
              <a:ea typeface="Karla" pitchFamily="2" charset="0"/>
              <a:cs typeface="Arial" panose="020B0604020202020204" pitchFamily="34" charset="0"/>
            </a:endParaRPr>
          </a:p>
        </p:txBody>
      </p:sp>
      <p:sp>
        <p:nvSpPr>
          <p:cNvPr id="100" name="Прямоугольник 7"/>
          <p:cNvSpPr/>
          <p:nvPr userDrawn="1"/>
        </p:nvSpPr>
        <p:spPr>
          <a:xfrm>
            <a:off x="10579100" y="6072188"/>
            <a:ext cx="376238" cy="57150"/>
          </a:xfrm>
          <a:prstGeom prst="rect">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1" name="Прямоугольник 36"/>
          <p:cNvSpPr/>
          <p:nvPr userDrawn="1"/>
        </p:nvSpPr>
        <p:spPr>
          <a:xfrm>
            <a:off x="0" y="0"/>
            <a:ext cx="12192000" cy="1346200"/>
          </a:xfrm>
          <a:prstGeom prst="rect">
            <a:avLst/>
          </a:prstGeom>
          <a:solidFill>
            <a:srgbClr val="2F405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nvGrpSpPr>
          <p:cNvPr id="1037" name="Группа 37"/>
          <p:cNvGrpSpPr>
            <a:grpSpLocks/>
          </p:cNvGrpSpPr>
          <p:nvPr userDrawn="1"/>
        </p:nvGrpSpPr>
        <p:grpSpPr bwMode="auto">
          <a:xfrm>
            <a:off x="1220788" y="819150"/>
            <a:ext cx="681037" cy="165100"/>
            <a:chOff x="2152493" y="583267"/>
            <a:chExt cx="681788" cy="165205"/>
          </a:xfrm>
        </p:grpSpPr>
        <p:sp>
          <p:nvSpPr>
            <p:cNvPr id="103" name="Овал 5"/>
            <p:cNvSpPr/>
            <p:nvPr/>
          </p:nvSpPr>
          <p:spPr>
            <a:xfrm>
              <a:off x="2152493" y="583267"/>
              <a:ext cx="165282" cy="165205"/>
            </a:xfrm>
            <a:prstGeom prst="ellipse">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4" name="Овал 6"/>
            <p:cNvSpPr/>
            <p:nvPr/>
          </p:nvSpPr>
          <p:spPr>
            <a:xfrm>
              <a:off x="2411540" y="583267"/>
              <a:ext cx="163693" cy="165205"/>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05" name="Овал 7"/>
            <p:cNvSpPr/>
            <p:nvPr/>
          </p:nvSpPr>
          <p:spPr>
            <a:xfrm>
              <a:off x="2668999" y="583267"/>
              <a:ext cx="165282" cy="16520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grpSp>
      <p:cxnSp>
        <p:nvCxnSpPr>
          <p:cNvPr id="106" name="Прямая соединительная линия 33"/>
          <p:cNvCxnSpPr/>
          <p:nvPr userDrawn="1"/>
        </p:nvCxnSpPr>
        <p:spPr>
          <a:xfrm>
            <a:off x="0" y="1220788"/>
            <a:ext cx="1901825" cy="0"/>
          </a:xfrm>
          <a:prstGeom prst="line">
            <a:avLst/>
          </a:prstGeom>
          <a:ln w="57150">
            <a:solidFill>
              <a:srgbClr val="CDAC09"/>
            </a:solidFill>
          </a:ln>
        </p:spPr>
        <p:style>
          <a:lnRef idx="1">
            <a:schemeClr val="accent1"/>
          </a:lnRef>
          <a:fillRef idx="0">
            <a:schemeClr val="accent1"/>
          </a:fillRef>
          <a:effectRef idx="0">
            <a:schemeClr val="accent1"/>
          </a:effectRef>
          <a:fontRef idx="minor">
            <a:schemeClr val="tx1"/>
          </a:fontRef>
        </p:style>
      </p:cxnSp>
      <p:sp>
        <p:nvSpPr>
          <p:cNvPr id="107" name="Rectangle 9"/>
          <p:cNvSpPr>
            <a:spLocks noChangeArrowheads="1"/>
          </p:cNvSpPr>
          <p:nvPr userDrawn="1"/>
        </p:nvSpPr>
        <p:spPr bwMode="auto">
          <a:xfrm>
            <a:off x="1219200" y="709613"/>
            <a:ext cx="9736138" cy="5426075"/>
          </a:xfrm>
          <a:prstGeom prst="rect">
            <a:avLst/>
          </a:prstGeom>
          <a:noFill/>
          <a:ln w="3175">
            <a:solidFill>
              <a:schemeClr val="bg2">
                <a:lumMod val="50000"/>
              </a:schemeClr>
            </a:solidFill>
            <a:miter lim="800000"/>
            <a:headEnd/>
            <a:tailEnd/>
          </a:ln>
          <a:effectLst/>
        </p:spPr>
        <p:txBody>
          <a:bodyPr wrap="none" anchor="ctr"/>
          <a:lstStyle/>
          <a:p>
            <a:pPr>
              <a:defRPr/>
            </a:pPr>
            <a:endParaRPr lang="en-US" dirty="0"/>
          </a:p>
        </p:txBody>
      </p:sp>
      <p:sp>
        <p:nvSpPr>
          <p:cNvPr id="1040" name="Line 10"/>
          <p:cNvSpPr>
            <a:spLocks noChangeShapeType="1"/>
          </p:cNvSpPr>
          <p:nvPr userDrawn="1"/>
        </p:nvSpPr>
        <p:spPr bwMode="auto">
          <a:xfrm>
            <a:off x="627063" y="3429000"/>
            <a:ext cx="10906125"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41" name="Line 11"/>
          <p:cNvSpPr>
            <a:spLocks noChangeShapeType="1"/>
          </p:cNvSpPr>
          <p:nvPr userDrawn="1"/>
        </p:nvSpPr>
        <p:spPr bwMode="auto">
          <a:xfrm>
            <a:off x="6127750" y="360363"/>
            <a:ext cx="0" cy="6124575"/>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2" name="Group 14"/>
          <p:cNvGrpSpPr>
            <a:grpSpLocks/>
          </p:cNvGrpSpPr>
          <p:nvPr userDrawn="1"/>
        </p:nvGrpSpPr>
        <p:grpSpPr bwMode="auto">
          <a:xfrm>
            <a:off x="627063" y="360363"/>
            <a:ext cx="10906125" cy="6124575"/>
            <a:chOff x="296" y="227"/>
            <a:chExt cx="5153" cy="3858"/>
          </a:xfrm>
        </p:grpSpPr>
        <p:grpSp>
          <p:nvGrpSpPr>
            <p:cNvPr id="1049" name="Group 13"/>
            <p:cNvGrpSpPr>
              <a:grpSpLocks/>
            </p:cNvGrpSpPr>
            <p:nvPr userDrawn="1"/>
          </p:nvGrpSpPr>
          <p:grpSpPr bwMode="auto">
            <a:xfrm>
              <a:off x="296" y="235"/>
              <a:ext cx="5153" cy="3842"/>
              <a:chOff x="296" y="235"/>
              <a:chExt cx="5153" cy="3842"/>
            </a:xfrm>
          </p:grpSpPr>
          <p:grpSp>
            <p:nvGrpSpPr>
              <p:cNvPr id="1051" name="Group 12"/>
              <p:cNvGrpSpPr>
                <a:grpSpLocks/>
              </p:cNvGrpSpPr>
              <p:nvPr userDrawn="1"/>
            </p:nvGrpSpPr>
            <p:grpSpPr bwMode="auto">
              <a:xfrm>
                <a:off x="296" y="235"/>
                <a:ext cx="5153" cy="3842"/>
                <a:chOff x="296" y="235"/>
                <a:chExt cx="5153" cy="3842"/>
              </a:xfrm>
            </p:grpSpPr>
            <p:sp>
              <p:nvSpPr>
                <p:cNvPr id="115" name="Rectangle 8"/>
                <p:cNvSpPr>
                  <a:spLocks noChangeArrowheads="1"/>
                </p:cNvSpPr>
                <p:nvPr userDrawn="1"/>
              </p:nvSpPr>
              <p:spPr bwMode="auto">
                <a:xfrm>
                  <a:off x="296" y="235"/>
                  <a:ext cx="5153" cy="3842"/>
                </a:xfrm>
                <a:prstGeom prst="rect">
                  <a:avLst/>
                </a:prstGeom>
                <a:noFill/>
                <a:ln w="3175">
                  <a:solidFill>
                    <a:schemeClr val="bg2">
                      <a:lumMod val="25000"/>
                    </a:schemeClr>
                  </a:solidFill>
                  <a:miter lim="800000"/>
                  <a:headEnd/>
                  <a:tailEnd/>
                </a:ln>
                <a:effectLst/>
              </p:spPr>
              <p:txBody>
                <a:bodyPr wrap="none" anchor="ctr"/>
                <a:lstStyle/>
                <a:p>
                  <a:pPr>
                    <a:defRPr/>
                  </a:pPr>
                  <a:endParaRPr lang="en-US" dirty="0"/>
                </a:p>
              </p:txBody>
            </p:sp>
            <p:sp>
              <p:nvSpPr>
                <p:cNvPr id="116" name="Rectangle 9"/>
                <p:cNvSpPr>
                  <a:spLocks noChangeArrowheads="1"/>
                </p:cNvSpPr>
                <p:nvPr userDrawn="1"/>
              </p:nvSpPr>
              <p:spPr bwMode="auto">
                <a:xfrm>
                  <a:off x="576" y="447"/>
                  <a:ext cx="4600" cy="3418"/>
                </a:xfrm>
                <a:prstGeom prst="rect">
                  <a:avLst/>
                </a:prstGeom>
                <a:noFill/>
                <a:ln w="3175">
                  <a:solidFill>
                    <a:schemeClr val="bg2">
                      <a:lumMod val="50000"/>
                    </a:schemeClr>
                  </a:solidFill>
                  <a:miter lim="800000"/>
                  <a:headEnd/>
                  <a:tailEnd/>
                </a:ln>
                <a:effectLst/>
              </p:spPr>
              <p:txBody>
                <a:bodyPr wrap="none" anchor="ctr"/>
                <a:lstStyle/>
                <a:p>
                  <a:pPr>
                    <a:defRPr/>
                  </a:pPr>
                  <a:endParaRPr lang="en-US" dirty="0"/>
                </a:p>
              </p:txBody>
            </p:sp>
          </p:grpSp>
          <p:sp>
            <p:nvSpPr>
              <p:cNvPr id="1052" name="Line 10"/>
              <p:cNvSpPr>
                <a:spLocks noChangeShapeType="1"/>
              </p:cNvSpPr>
              <p:nvPr userDrawn="1"/>
            </p:nvSpPr>
            <p:spPr bwMode="auto">
              <a:xfrm>
                <a:off x="296" y="2160"/>
                <a:ext cx="5153" cy="0"/>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50" name="Line 11"/>
            <p:cNvSpPr>
              <a:spLocks noChangeShapeType="1"/>
            </p:cNvSpPr>
            <p:nvPr userDrawn="1"/>
          </p:nvSpPr>
          <p:spPr bwMode="auto">
            <a:xfrm>
              <a:off x="2895" y="227"/>
              <a:ext cx="0" cy="3858"/>
            </a:xfrm>
            <a:prstGeom prst="line">
              <a:avLst/>
            </a:prstGeom>
            <a:noFill/>
            <a:ln w="6350">
              <a:solidFill>
                <a:srgbClr val="303E43"/>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7" name="Oval 116"/>
          <p:cNvSpPr/>
          <p:nvPr userDrawn="1"/>
        </p:nvSpPr>
        <p:spPr>
          <a:xfrm>
            <a:off x="8916988" y="-36513"/>
            <a:ext cx="2398712" cy="2397126"/>
          </a:xfrm>
          <a:prstGeom prst="ellipse">
            <a:avLst/>
          </a:prstGeom>
          <a:blipFill dpi="0" rotWithShape="1">
            <a:blip r:embed="rId5">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18" name="Rectangle 117"/>
          <p:cNvSpPr/>
          <p:nvPr userDrawn="1"/>
        </p:nvSpPr>
        <p:spPr>
          <a:xfrm>
            <a:off x="0" y="1298575"/>
            <a:ext cx="12192000" cy="55594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800" dirty="0"/>
          </a:p>
        </p:txBody>
      </p:sp>
      <p:sp>
        <p:nvSpPr>
          <p:cNvPr id="119" name="Прямоугольник 6"/>
          <p:cNvSpPr>
            <a:spLocks noChangeArrowheads="1"/>
          </p:cNvSpPr>
          <p:nvPr userDrawn="1"/>
        </p:nvSpPr>
        <p:spPr bwMode="auto">
          <a:xfrm>
            <a:off x="10599738" y="5842000"/>
            <a:ext cx="334962"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defRPr/>
            </a:pPr>
            <a:fld id="{9A2A1D40-2EBC-48D5-B2DB-2ED3F57FB874}" type="slidenum">
              <a:rPr lang="ru-RU" altLang="en-US" sz="900" b="1" smtClean="0">
                <a:solidFill>
                  <a:srgbClr val="CDAC09"/>
                </a:solidFill>
                <a:latin typeface="Arial" panose="020B0604020202020204" pitchFamily="34" charset="0"/>
                <a:ea typeface="Karla" pitchFamily="2" charset="0"/>
                <a:cs typeface="Arial" panose="020B0604020202020204" pitchFamily="34" charset="0"/>
              </a:rPr>
              <a:pPr algn="ctr" eaLnBrk="1" hangingPunct="1">
                <a:defRPr/>
              </a:pPr>
              <a:t>‹#›</a:t>
            </a:fld>
            <a:endParaRPr lang="ru-RU" altLang="en-US" sz="1200" b="1" smtClean="0">
              <a:solidFill>
                <a:srgbClr val="CDAC09"/>
              </a:solidFill>
              <a:latin typeface="Arial" panose="020B0604020202020204" pitchFamily="34" charset="0"/>
              <a:ea typeface="Karla" pitchFamily="2" charset="0"/>
              <a:cs typeface="Arial" panose="020B0604020202020204" pitchFamily="34" charset="0"/>
            </a:endParaRPr>
          </a:p>
        </p:txBody>
      </p:sp>
      <p:sp>
        <p:nvSpPr>
          <p:cNvPr id="120" name="Прямоугольник 7"/>
          <p:cNvSpPr/>
          <p:nvPr userDrawn="1"/>
        </p:nvSpPr>
        <p:spPr>
          <a:xfrm>
            <a:off x="10579100" y="6072188"/>
            <a:ext cx="376238" cy="57150"/>
          </a:xfrm>
          <a:prstGeom prst="rect">
            <a:avLst/>
          </a:prstGeom>
          <a:solidFill>
            <a:srgbClr val="CDAC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sp>
        <p:nvSpPr>
          <p:cNvPr id="131" name="Подзаголовок 2"/>
          <p:cNvSpPr txBox="1">
            <a:spLocks/>
          </p:cNvSpPr>
          <p:nvPr userDrawn="1"/>
        </p:nvSpPr>
        <p:spPr bwMode="auto">
          <a:xfrm>
            <a:off x="2152650" y="1717675"/>
            <a:ext cx="7589838" cy="413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King" pitchFamily="2" charset="0"/>
              </a:defRPr>
            </a:lvl1pPr>
            <a:lvl2pPr marL="685800" indent="-22860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lnSpc>
                <a:spcPct val="150000"/>
              </a:lnSpc>
              <a:buFont typeface="Arial" panose="020B0604020202020204" pitchFamily="34" charset="0"/>
              <a:buChar char="•"/>
              <a:defRPr/>
            </a:pPr>
            <a:endParaRPr lang="en-US" altLang="en-US" sz="2000" dirty="0" smtClean="0">
              <a:latin typeface="Arial" panose="020B0604020202020204" pitchFamily="34" charset="0"/>
              <a:ea typeface="Karla" pitchFamily="2"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914" r:id="rId1"/>
    <p:sldLayoutId id="2147483913" r:id="rId2"/>
    <p:sldLayoutId id="2147483915" r:id="rId3"/>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KGnac8x-SIM"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tacomaurbanwatersheds.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hyperlink" Target="http://www.cityoftacoma.org/preventstormwaterpollution" TargetMode="Externa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christina.curran@cityoftacom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2576513" y="3117850"/>
            <a:ext cx="7239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r>
              <a:rPr lang="en-US" altLang="en-US" sz="4000" b="1" dirty="0" smtClean="0">
                <a:solidFill>
                  <a:srgbClr val="2F4057"/>
                </a:solidFill>
                <a:latin typeface="Arial" panose="020B0604020202020204" pitchFamily="34" charset="0"/>
                <a:cs typeface="Arial" panose="020B0604020202020204" pitchFamily="34" charset="0"/>
              </a:rPr>
              <a:t>Environmental Services Commission</a:t>
            </a:r>
            <a:endParaRPr lang="en-US" altLang="en-US" sz="4000" b="1" dirty="0">
              <a:solidFill>
                <a:srgbClr val="2F4057"/>
              </a:solidFill>
              <a:latin typeface="Arial" panose="020B0604020202020204" pitchFamily="34" charset="0"/>
              <a:cs typeface="Arial" panose="020B0604020202020204" pitchFamily="34" charset="0"/>
            </a:endParaRPr>
          </a:p>
          <a:p>
            <a:pPr algn="ctr" eaLnBrk="1" hangingPunct="1"/>
            <a:endParaRPr lang="en-US" altLang="en-US" sz="1600" dirty="0">
              <a:latin typeface="Raleway ExtraBold" pitchFamily="34" charset="-52"/>
            </a:endParaRPr>
          </a:p>
        </p:txBody>
      </p:sp>
      <p:sp>
        <p:nvSpPr>
          <p:cNvPr id="5123" name="TextBox 6"/>
          <p:cNvSpPr txBox="1">
            <a:spLocks noChangeArrowheads="1"/>
          </p:cNvSpPr>
          <p:nvPr/>
        </p:nvSpPr>
        <p:spPr bwMode="auto">
          <a:xfrm>
            <a:off x="2400300" y="4433296"/>
            <a:ext cx="7415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r>
              <a:rPr lang="en-US" altLang="en-US" sz="2400" dirty="0">
                <a:latin typeface="Arial" panose="020B0604020202020204" pitchFamily="34" charset="0"/>
                <a:cs typeface="Arial" panose="020B0604020202020204" pitchFamily="34" charset="0"/>
              </a:rPr>
              <a:t>City of Tacoma | Environmental Services Department</a:t>
            </a:r>
          </a:p>
          <a:p>
            <a:pPr algn="ctr" eaLnBrk="1" hangingPunct="1"/>
            <a:endParaRPr lang="en-US" altLang="en-US" sz="1600" dirty="0">
              <a:latin typeface="Raleway ExtraBold" pitchFamily="34" charset="-52"/>
            </a:endParaRPr>
          </a:p>
        </p:txBody>
      </p:sp>
      <p:sp>
        <p:nvSpPr>
          <p:cNvPr id="5124" name="TextBox 8"/>
          <p:cNvSpPr txBox="1">
            <a:spLocks noChangeArrowheads="1"/>
          </p:cNvSpPr>
          <p:nvPr/>
        </p:nvSpPr>
        <p:spPr bwMode="auto">
          <a:xfrm>
            <a:off x="2400300" y="5171959"/>
            <a:ext cx="7439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r>
              <a:rPr lang="en-US" altLang="en-US" sz="2400" b="1" dirty="0" smtClean="0">
                <a:solidFill>
                  <a:srgbClr val="2F4057"/>
                </a:solidFill>
                <a:latin typeface="Arial" panose="020B0604020202020204" pitchFamily="34" charset="0"/>
                <a:cs typeface="Arial" panose="020B0604020202020204" pitchFamily="34" charset="0"/>
              </a:rPr>
              <a:t>Thursday, </a:t>
            </a:r>
            <a:r>
              <a:rPr lang="en-US" altLang="en-US" sz="2400" b="1" dirty="0" smtClean="0">
                <a:solidFill>
                  <a:srgbClr val="2F4057"/>
                </a:solidFill>
                <a:latin typeface="Arial" panose="020B0604020202020204" pitchFamily="34" charset="0"/>
                <a:cs typeface="Arial" panose="020B0604020202020204" pitchFamily="34" charset="0"/>
              </a:rPr>
              <a:t>October 14, </a:t>
            </a:r>
            <a:r>
              <a:rPr lang="en-US" altLang="en-US" sz="2400" b="1" dirty="0" smtClean="0">
                <a:solidFill>
                  <a:srgbClr val="2F4057"/>
                </a:solidFill>
                <a:latin typeface="Arial" panose="020B0604020202020204" pitchFamily="34" charset="0"/>
                <a:cs typeface="Arial" panose="020B0604020202020204" pitchFamily="34" charset="0"/>
              </a:rPr>
              <a:t>2021</a:t>
            </a:r>
            <a:endParaRPr lang="en-US" altLang="en-US" sz="2400" b="1" dirty="0">
              <a:solidFill>
                <a:srgbClr val="2F4057"/>
              </a:solidFill>
              <a:latin typeface="Arial" panose="020B0604020202020204" pitchFamily="34" charset="0"/>
              <a:cs typeface="Arial" panose="020B0604020202020204" pitchFamily="34" charset="0"/>
            </a:endParaRPr>
          </a:p>
          <a:p>
            <a:pPr algn="ctr" eaLnBrk="1" hangingPunct="1"/>
            <a:endParaRPr lang="en-US" altLang="en-US" sz="2400" dirty="0">
              <a:latin typeface="Raleway ExtraBold" pitchFamily="34" charset="-5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01682" y="1634305"/>
            <a:ext cx="9746428" cy="786775"/>
          </a:xfrm>
        </p:spPr>
        <p:txBody>
          <a:bodyPr/>
          <a:lstStyle/>
          <a:p>
            <a:pPr marL="0" indent="0" eaLnBrk="1" hangingPunct="1">
              <a:buNone/>
            </a:pPr>
            <a:r>
              <a:rPr lang="en-US" altLang="en-US" sz="4400" b="1" dirty="0" smtClean="0">
                <a:solidFill>
                  <a:srgbClr val="2F4057"/>
                </a:solidFill>
                <a:latin typeface="Arial" panose="020B0604020202020204" pitchFamily="34" charset="0"/>
                <a:cs typeface="Arial" panose="020B0604020202020204" pitchFamily="34" charset="0"/>
              </a:rPr>
              <a:t>Watershed Prioritization and Stormwater Outreach</a:t>
            </a:r>
            <a:endParaRPr lang="en-US" altLang="en-US" b="1" dirty="0" smtClean="0">
              <a:latin typeface="Arial" panose="020B0604020202020204" pitchFamily="34" charset="0"/>
              <a:cs typeface="Arial" panose="020B0604020202020204" pitchFamily="34" charset="0"/>
            </a:endParaRPr>
          </a:p>
        </p:txBody>
      </p:sp>
      <p:sp>
        <p:nvSpPr>
          <p:cNvPr id="3" name="Rectangle 2"/>
          <p:cNvSpPr/>
          <p:nvPr/>
        </p:nvSpPr>
        <p:spPr>
          <a:xfrm>
            <a:off x="2011321" y="615434"/>
            <a:ext cx="3355406" cy="769441"/>
          </a:xfrm>
          <a:prstGeom prst="rect">
            <a:avLst/>
          </a:prstGeom>
        </p:spPr>
        <p:txBody>
          <a:bodyPr wrap="none">
            <a:spAutoFit/>
          </a:bodyPr>
          <a:lstStyle/>
          <a:p>
            <a:r>
              <a:rPr lang="en-US" sz="4400" dirty="0" smtClean="0">
                <a:solidFill>
                  <a:schemeClr val="bg1"/>
                </a:solidFill>
                <a:latin typeface="Arial" panose="020B0604020202020204" pitchFamily="34" charset="0"/>
                <a:cs typeface="Arial" panose="020B0604020202020204" pitchFamily="34" charset="0"/>
              </a:rPr>
              <a:t>Presentation</a:t>
            </a:r>
            <a:endParaRPr lang="en-US" sz="4400" dirty="0">
              <a:solidFill>
                <a:schemeClr val="bg1"/>
              </a:solidFill>
            </a:endParaRPr>
          </a:p>
        </p:txBody>
      </p:sp>
      <p:sp>
        <p:nvSpPr>
          <p:cNvPr id="4" name="TextBox 3"/>
          <p:cNvSpPr txBox="1"/>
          <p:nvPr/>
        </p:nvSpPr>
        <p:spPr>
          <a:xfrm>
            <a:off x="1120997" y="2966060"/>
            <a:ext cx="9423699" cy="4062651"/>
          </a:xfrm>
          <a:prstGeom prst="rect">
            <a:avLst/>
          </a:prstGeom>
          <a:noFill/>
        </p:spPr>
        <p:txBody>
          <a:bodyPr wrap="square" rtlCol="0">
            <a:spAutoFit/>
          </a:bodyPr>
          <a:lstStyle/>
          <a:p>
            <a:pPr marL="0" indent="0" fontAlgn="auto">
              <a:lnSpc>
                <a:spcPct val="150000"/>
              </a:lnSpc>
              <a:spcBef>
                <a:spcPts val="0"/>
              </a:spcBef>
              <a:spcAft>
                <a:spcPts val="0"/>
              </a:spcAft>
              <a:buNone/>
              <a:defRPr/>
            </a:pPr>
            <a:r>
              <a:rPr lang="en-US" altLang="en-US" sz="2400" b="1" dirty="0" smtClean="0">
                <a:latin typeface="Arial" panose="020B0604020202020204" pitchFamily="34" charset="0"/>
                <a:cs typeface="Arial" panose="020B0604020202020204" pitchFamily="34" charset="0"/>
              </a:rPr>
              <a:t>Presenters:</a:t>
            </a:r>
            <a:br>
              <a:rPr lang="en-US" altLang="en-US" sz="2400" b="1" dirty="0" smtClean="0">
                <a:latin typeface="Arial" panose="020B0604020202020204" pitchFamily="34" charset="0"/>
                <a:cs typeface="Arial" panose="020B0604020202020204" pitchFamily="34" charset="0"/>
              </a:rPr>
            </a:br>
            <a:r>
              <a:rPr lang="en-US" altLang="en-US" sz="2400" dirty="0" smtClean="0">
                <a:latin typeface="Arial" panose="020B0604020202020204" pitchFamily="34" charset="0"/>
                <a:cs typeface="Arial" panose="020B0604020202020204" pitchFamily="34" charset="0"/>
              </a:rPr>
              <a:t>Shauna Hansen, Stormwater Engineer</a:t>
            </a:r>
            <a:endParaRPr lang="en-US" altLang="en-US" sz="2400" dirty="0">
              <a:latin typeface="Arial" panose="020B0604020202020204" pitchFamily="34" charset="0"/>
              <a:cs typeface="Arial" panose="020B0604020202020204" pitchFamily="34" charset="0"/>
            </a:endParaRPr>
          </a:p>
          <a:p>
            <a:r>
              <a:rPr lang="en-US" altLang="en-US" sz="2400" dirty="0"/>
              <a:t>Email: </a:t>
            </a:r>
            <a:r>
              <a:rPr lang="en-US" altLang="en-US" sz="2400" dirty="0"/>
              <a:t>shansen2@cityoftacoma.org  </a:t>
            </a:r>
            <a:endParaRPr lang="en-US" altLang="en-US" sz="2400" dirty="0"/>
          </a:p>
          <a:p>
            <a:r>
              <a:rPr lang="en-US" altLang="en-US" sz="2400" dirty="0"/>
              <a:t>Phone: </a:t>
            </a:r>
            <a:r>
              <a:rPr lang="en-US" altLang="en-US" sz="2400" dirty="0"/>
              <a:t>206.229.2493</a:t>
            </a:r>
            <a:endParaRPr lang="en-US" altLang="en-US" sz="2400" dirty="0">
              <a:latin typeface="Arial" panose="020B0604020202020204" pitchFamily="34" charset="0"/>
              <a:cs typeface="Arial" panose="020B0604020202020204" pitchFamily="34" charset="0"/>
            </a:endParaRPr>
          </a:p>
          <a:p>
            <a:r>
              <a:rPr lang="en-US" altLang="en-US" sz="2400" dirty="0" smtClean="0">
                <a:latin typeface="Arial" panose="020B0604020202020204" pitchFamily="34" charset="0"/>
                <a:cs typeface="Arial" panose="020B0604020202020204" pitchFamily="34" charset="0"/>
              </a:rPr>
              <a:t/>
            </a:r>
            <a:br>
              <a:rPr lang="en-US" altLang="en-US" sz="2400" dirty="0" smtClean="0">
                <a:latin typeface="Arial" panose="020B0604020202020204" pitchFamily="34" charset="0"/>
                <a:cs typeface="Arial" panose="020B0604020202020204" pitchFamily="34" charset="0"/>
              </a:rPr>
            </a:br>
            <a:r>
              <a:rPr lang="en-US" altLang="en-US" sz="2400" dirty="0" smtClean="0">
                <a:latin typeface="Arial" panose="020B0604020202020204" pitchFamily="34" charset="0"/>
                <a:cs typeface="Arial" panose="020B0604020202020204" pitchFamily="34" charset="0"/>
              </a:rPr>
              <a:t>Sarah Norberg, Environmental Specialist</a:t>
            </a:r>
          </a:p>
          <a:p>
            <a:r>
              <a:rPr lang="en-US" altLang="en-US" sz="2400" dirty="0"/>
              <a:t>Email: snorberg@cityoftacoma.org  </a:t>
            </a:r>
            <a:endParaRPr lang="en-US" altLang="en-US" sz="2400" dirty="0" smtClean="0"/>
          </a:p>
          <a:p>
            <a:r>
              <a:rPr lang="en-US" altLang="en-US" sz="2400" dirty="0"/>
              <a:t>Phone: 253.208.0536</a:t>
            </a:r>
          </a:p>
          <a:p>
            <a:endParaRPr lang="en-US" alt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421871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txBox="1">
            <a:spLocks/>
          </p:cNvSpPr>
          <p:nvPr/>
        </p:nvSpPr>
        <p:spPr>
          <a:xfrm>
            <a:off x="1524000" y="2"/>
            <a:ext cx="9144000" cy="1146924"/>
          </a:xfrm>
          <a:prstGeom prst="rect">
            <a:avLst/>
          </a:prstGeom>
        </p:spPr>
        <p:txBody>
          <a:bodyPr vert="horz">
            <a:norm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a:spcBef>
                <a:spcPts val="0"/>
              </a:spcBef>
              <a:buNone/>
            </a:pPr>
            <a:endParaRPr lang="en-US" sz="2800" b="1">
              <a:solidFill>
                <a:schemeClr val="accent1">
                  <a:lumMod val="50000"/>
                </a:schemeClr>
              </a:solidFill>
              <a:effectLst>
                <a:outerShdw blurRad="50800" dist="38100" dir="5400000" algn="t" rotWithShape="0">
                  <a:prstClr val="black">
                    <a:alpha val="40000"/>
                  </a:prstClr>
                </a:outerShdw>
              </a:effectLst>
              <a:latin typeface="Arial" panose="020B0604020202020204" pitchFamily="34" charset="0"/>
              <a:ea typeface="Adobe Myungjo Std M" pitchFamily="18" charset="-128"/>
              <a:cs typeface="Arial" panose="020B0604020202020204" pitchFamily="34" charset="0"/>
            </a:endParaRPr>
          </a:p>
        </p:txBody>
      </p:sp>
      <p:pic>
        <p:nvPicPr>
          <p:cNvPr id="14" name="Content Placeholder 13">
            <a:extLst>
              <a:ext uri="{FF2B5EF4-FFF2-40B4-BE49-F238E27FC236}">
                <a16:creationId xmlns:a16="http://schemas.microsoft.com/office/drawing/2014/main" id="{745C6517-CDC3-4861-8090-9D587259FB1F}"/>
              </a:ext>
            </a:extLst>
          </p:cNvPr>
          <p:cNvPicPr>
            <a:picLocks noGrp="1" noChangeAspect="1"/>
          </p:cNvPicPr>
          <p:nvPr>
            <p:ph idx="1"/>
          </p:nvPr>
        </p:nvPicPr>
        <p:blipFill>
          <a:blip r:embed="rId4"/>
          <a:stretch>
            <a:fillRect/>
          </a:stretch>
        </p:blipFill>
        <p:spPr>
          <a:xfrm>
            <a:off x="1978743" y="1385431"/>
            <a:ext cx="7345879" cy="4116670"/>
          </a:xfrm>
          <a:ln w="57150">
            <a:noFill/>
          </a:ln>
        </p:spPr>
      </p:pic>
      <p:sp>
        <p:nvSpPr>
          <p:cNvPr id="7" name="Title 1">
            <a:extLst>
              <a:ext uri="{FF2B5EF4-FFF2-40B4-BE49-F238E27FC236}">
                <a16:creationId xmlns:a16="http://schemas.microsoft.com/office/drawing/2014/main" id="{31B85AB8-A7D4-4A38-BED8-27064C04BEDC}"/>
              </a:ext>
            </a:extLst>
          </p:cNvPr>
          <p:cNvSpPr>
            <a:spLocks noGrp="1"/>
          </p:cNvSpPr>
          <p:nvPr>
            <p:ph type="title"/>
          </p:nvPr>
        </p:nvSpPr>
        <p:spPr>
          <a:xfrm>
            <a:off x="1711569" y="573464"/>
            <a:ext cx="12192000" cy="932728"/>
          </a:xfrm>
          <a:solidFill>
            <a:schemeClr val="accent2">
              <a:lumMod val="50000"/>
            </a:schemeClr>
          </a:solidFill>
        </p:spPr>
        <p:txBody>
          <a:bodyPr>
            <a:normAutofit/>
          </a:bodyPr>
          <a:lstStyle/>
          <a:p>
            <a:r>
              <a:rPr lang="en-US" sz="3600" cap="none" dirty="0">
                <a:solidFill>
                  <a:schemeClr val="bg1"/>
                </a:solidFill>
                <a:effectLst/>
                <a:latin typeface="+mj-lt"/>
                <a:ea typeface="Calibri" panose="020F0502020204030204" pitchFamily="34" charset="0"/>
                <a:cs typeface="Times New Roman" panose="02020603050405020304" pitchFamily="18" charset="0"/>
              </a:rPr>
              <a:t> </a:t>
            </a:r>
            <a:r>
              <a:rPr lang="en-US" b="1" cap="none" dirty="0">
                <a:solidFill>
                  <a:schemeClr val="bg1"/>
                </a:solidFill>
                <a:effectLst/>
                <a:latin typeface="Arial" panose="020B0604020202020204" pitchFamily="34" charset="0"/>
                <a:ea typeface="Calibri" panose="020F0502020204030204" pitchFamily="34" charset="0"/>
                <a:cs typeface="Arial" panose="020B0604020202020204" pitchFamily="34" charset="0"/>
              </a:rPr>
              <a:t>Puyallup Tribal Land Acknowledgment</a:t>
            </a:r>
            <a:endParaRPr lang="en-US" sz="3600" b="1" cap="none" dirty="0">
              <a:solidFill>
                <a:schemeClr val="bg1"/>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E8FE4C6-33BF-4F27-9C22-0AF802008F3B}"/>
              </a:ext>
            </a:extLst>
          </p:cNvPr>
          <p:cNvSpPr txBox="1"/>
          <p:nvPr/>
        </p:nvSpPr>
        <p:spPr>
          <a:xfrm>
            <a:off x="1978743" y="5742978"/>
            <a:ext cx="817784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ea typeface="+mn-lt"/>
                <a:cs typeface="+mn-lt"/>
              </a:rPr>
              <a:t>Amber Sterud Hayward</a:t>
            </a:r>
            <a:r>
              <a:rPr lang="en-US" dirty="0">
                <a:ea typeface="+mn-lt"/>
                <a:cs typeface="+mn-lt"/>
              </a:rPr>
              <a:t>, Program Director, Puyallup Tribal Language Program</a:t>
            </a:r>
            <a:endParaRPr lang="en-US" dirty="0"/>
          </a:p>
        </p:txBody>
      </p:sp>
      <p:pic>
        <p:nvPicPr>
          <p:cNvPr id="4" name="KGnac8x-SIM"/>
          <p:cNvPicPr>
            <a:picLocks noRot="1" noChangeAspect="1"/>
          </p:cNvPicPr>
          <p:nvPr>
            <a:videoFile r:link="rId1"/>
          </p:nvPr>
        </p:nvPicPr>
        <p:blipFill>
          <a:blip r:embed="rId5"/>
          <a:stretch>
            <a:fillRect/>
          </a:stretch>
        </p:blipFill>
        <p:spPr>
          <a:xfrm>
            <a:off x="2524992" y="1592406"/>
            <a:ext cx="6978075" cy="3925167"/>
          </a:xfrm>
          <a:prstGeom prst="rect">
            <a:avLst/>
          </a:prstGeom>
        </p:spPr>
      </p:pic>
    </p:spTree>
    <p:extLst>
      <p:ext uri="{BB962C8B-B14F-4D97-AF65-F5344CB8AC3E}">
        <p14:creationId xmlns:p14="http://schemas.microsoft.com/office/powerpoint/2010/main" val="67832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Kayakers Foss Clean Water_01"/>
          <p:cNvPicPr>
            <a:picLocks noChangeAspect="1" noChangeArrowheads="1"/>
          </p:cNvPicPr>
          <p:nvPr/>
        </p:nvPicPr>
        <p:blipFill rotWithShape="1">
          <a:blip r:embed="rId2">
            <a:extLst>
              <a:ext uri="{28A0092B-C50C-407E-A947-70E740481C1C}">
                <a14:useLocalDpi xmlns:a14="http://schemas.microsoft.com/office/drawing/2010/main" val="0"/>
              </a:ext>
            </a:extLst>
          </a:blip>
          <a:srcRect r="10826"/>
          <a:stretch/>
        </p:blipFill>
        <p:spPr bwMode="auto">
          <a:xfrm>
            <a:off x="0" y="1242645"/>
            <a:ext cx="12192000" cy="7354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sz="quarter" idx="10"/>
          </p:nvPr>
        </p:nvSpPr>
        <p:spPr>
          <a:xfrm>
            <a:off x="268055" y="1528543"/>
            <a:ext cx="11701094" cy="3987800"/>
          </a:xfrm>
        </p:spPr>
        <p:txBody>
          <a:bodyPr/>
          <a:lstStyle/>
          <a:p>
            <a:pPr marL="0" indent="0">
              <a:buNone/>
            </a:pPr>
            <a:r>
              <a:rPr lang="en-US" dirty="0"/>
              <a:t>Primary goal:  Implementing strategic stormwater management to protect </a:t>
            </a:r>
            <a:r>
              <a:rPr lang="en-US" b="1" i="1" dirty="0"/>
              <a:t>people, property, and habitats </a:t>
            </a:r>
            <a:r>
              <a:rPr lang="en-US" dirty="0"/>
              <a:t>from stormwater flooding and pollution. </a:t>
            </a:r>
          </a:p>
          <a:p>
            <a:pPr marL="457200" lvl="1" indent="0" fontAlgn="auto">
              <a:lnSpc>
                <a:spcPct val="150000"/>
              </a:lnSpc>
              <a:spcBef>
                <a:spcPts val="0"/>
              </a:spcBef>
              <a:spcAft>
                <a:spcPts val="0"/>
              </a:spcAft>
              <a:buNone/>
              <a:defRPr/>
            </a:pPr>
            <a:endParaRPr lang="en-US" sz="2000" kern="0" dirty="0">
              <a:latin typeface="Arial" panose="020B0604020202020204" pitchFamily="34" charset="0"/>
              <a:ea typeface="Karla" pitchFamily="2" charset="0"/>
              <a:cs typeface="Arial" panose="020B0604020202020204" pitchFamily="34" charset="0"/>
            </a:endParaRPr>
          </a:p>
        </p:txBody>
      </p:sp>
      <p:sp>
        <p:nvSpPr>
          <p:cNvPr id="3" name="Title 2"/>
          <p:cNvSpPr>
            <a:spLocks noGrp="1"/>
          </p:cNvSpPr>
          <p:nvPr>
            <p:ph type="title"/>
          </p:nvPr>
        </p:nvSpPr>
        <p:spPr>
          <a:xfrm>
            <a:off x="1899315" y="584561"/>
            <a:ext cx="8412798" cy="635635"/>
          </a:xfrm>
        </p:spPr>
        <p:txBody>
          <a:bodyPr/>
          <a:lstStyle/>
          <a:p>
            <a:r>
              <a:rPr lang="en-US" dirty="0">
                <a:latin typeface="Arial" panose="020B0604020202020204" pitchFamily="34" charset="0"/>
                <a:cs typeface="Arial" panose="020B0604020202020204" pitchFamily="34" charset="0"/>
              </a:rPr>
              <a:t>Watershed Planning Goals</a:t>
            </a:r>
          </a:p>
        </p:txBody>
      </p:sp>
      <p:sp>
        <p:nvSpPr>
          <p:cNvPr id="7" name="Oval 6"/>
          <p:cNvSpPr/>
          <p:nvPr/>
        </p:nvSpPr>
        <p:spPr>
          <a:xfrm>
            <a:off x="4824619" y="2812045"/>
            <a:ext cx="2686880" cy="1860071"/>
          </a:xfrm>
          <a:prstGeom prst="ellipse">
            <a:avLst/>
          </a:prstGeom>
          <a:solidFill>
            <a:srgbClr val="2F4057">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Healthy Neighborhoods</a:t>
            </a:r>
          </a:p>
        </p:txBody>
      </p:sp>
      <p:sp>
        <p:nvSpPr>
          <p:cNvPr id="9" name="Oval 8"/>
          <p:cNvSpPr/>
          <p:nvPr/>
        </p:nvSpPr>
        <p:spPr>
          <a:xfrm>
            <a:off x="7058029" y="2780873"/>
            <a:ext cx="2615365" cy="1898555"/>
          </a:xfrm>
          <a:prstGeom prst="ellipse">
            <a:avLst/>
          </a:prstGeom>
          <a:solidFill>
            <a:srgbClr val="2F4057">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rPr>
              <a:t>Resilient Community</a:t>
            </a:r>
            <a:endParaRPr lang="en-US" sz="2000" dirty="0">
              <a:solidFill>
                <a:schemeClr val="bg1"/>
              </a:solidFill>
            </a:endParaRPr>
          </a:p>
        </p:txBody>
      </p:sp>
      <p:sp>
        <p:nvSpPr>
          <p:cNvPr id="10" name="Oval 9"/>
          <p:cNvSpPr/>
          <p:nvPr/>
        </p:nvSpPr>
        <p:spPr>
          <a:xfrm>
            <a:off x="2518606" y="2748596"/>
            <a:ext cx="2615364" cy="1878259"/>
          </a:xfrm>
          <a:prstGeom prst="ellipse">
            <a:avLst/>
          </a:prstGeom>
          <a:solidFill>
            <a:srgbClr val="2F4057">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rPr>
              <a:t>Clean Water and Healthy Ecosystems</a:t>
            </a:r>
            <a:endParaRPr lang="en-US" sz="2000" dirty="0">
              <a:solidFill>
                <a:schemeClr val="bg1"/>
              </a:solidFill>
            </a:endParaRPr>
          </a:p>
        </p:txBody>
      </p:sp>
      <p:sp>
        <p:nvSpPr>
          <p:cNvPr id="11" name="Oval 10"/>
          <p:cNvSpPr/>
          <p:nvPr/>
        </p:nvSpPr>
        <p:spPr>
          <a:xfrm>
            <a:off x="129916" y="2748451"/>
            <a:ext cx="2615365" cy="1878404"/>
          </a:xfrm>
          <a:prstGeom prst="ellipse">
            <a:avLst/>
          </a:prstGeom>
          <a:solidFill>
            <a:srgbClr val="2F4057">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prstClr val="white"/>
                </a:solidFill>
              </a:rPr>
              <a:t>Equity and Environmental Justice</a:t>
            </a:r>
          </a:p>
        </p:txBody>
      </p:sp>
      <p:sp>
        <p:nvSpPr>
          <p:cNvPr id="12" name="Oval 11"/>
          <p:cNvSpPr/>
          <p:nvPr/>
        </p:nvSpPr>
        <p:spPr>
          <a:xfrm>
            <a:off x="9353784" y="2769257"/>
            <a:ext cx="2615365" cy="1836791"/>
          </a:xfrm>
          <a:prstGeom prst="ellipse">
            <a:avLst/>
          </a:prstGeom>
          <a:solidFill>
            <a:srgbClr val="2F4057">
              <a:alpha val="9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rPr>
              <a:t>Smart Government Spending</a:t>
            </a:r>
          </a:p>
        </p:txBody>
      </p:sp>
    </p:spTree>
    <p:extLst>
      <p:ext uri="{BB962C8B-B14F-4D97-AF65-F5344CB8AC3E}">
        <p14:creationId xmlns:p14="http://schemas.microsoft.com/office/powerpoint/2010/main" val="36592358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A2590CB9-D47B-4117-87ED-3FD48DAA871E}"/>
              </a:ext>
            </a:extLst>
          </p:cNvPr>
          <p:cNvCxnSpPr>
            <a:cxnSpLocks/>
          </p:cNvCxnSpPr>
          <p:nvPr/>
        </p:nvCxnSpPr>
        <p:spPr>
          <a:xfrm>
            <a:off x="91675" y="3379830"/>
            <a:ext cx="11807207" cy="35094"/>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290" name="TextBox 3"/>
          <p:cNvSpPr txBox="1">
            <a:spLocks noChangeArrowheads="1"/>
          </p:cNvSpPr>
          <p:nvPr/>
        </p:nvSpPr>
        <p:spPr bwMode="auto">
          <a:xfrm>
            <a:off x="1897063" y="563880"/>
            <a:ext cx="995786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r>
              <a:rPr lang="en-US" altLang="en-US" sz="4400" b="1" dirty="0">
                <a:solidFill>
                  <a:schemeClr val="bg1"/>
                </a:solidFill>
                <a:latin typeface="Arial" panose="020B0604020202020204" pitchFamily="34" charset="0"/>
                <a:cs typeface="Arial" panose="020B0604020202020204" pitchFamily="34" charset="0"/>
              </a:rPr>
              <a:t>Watershed Planning </a:t>
            </a:r>
            <a:r>
              <a:rPr lang="en-US" altLang="en-US" sz="4400" b="1" dirty="0" err="1">
                <a:solidFill>
                  <a:schemeClr val="bg1"/>
                </a:solidFill>
                <a:latin typeface="Arial" panose="020B0604020202020204" pitchFamily="34" charset="0"/>
                <a:cs typeface="Arial" panose="020B0604020202020204" pitchFamily="34" charset="0"/>
              </a:rPr>
              <a:t>Flowpath</a:t>
            </a:r>
            <a:endParaRPr lang="en-US" altLang="en-US" sz="1600" b="1" dirty="0">
              <a:solidFill>
                <a:srgbClr val="CA4E39"/>
              </a:solidFill>
              <a:latin typeface="Arial" panose="020B0604020202020204" pitchFamily="34" charset="0"/>
              <a:cs typeface="Arial" panose="020B0604020202020204" pitchFamily="34" charset="0"/>
            </a:endParaRPr>
          </a:p>
          <a:p>
            <a:pPr eaLnBrk="1" hangingPunct="1"/>
            <a:endParaRPr lang="en-US" altLang="en-US" sz="1600" dirty="0">
              <a:solidFill>
                <a:schemeClr val="bg1"/>
              </a:solidFill>
              <a:latin typeface="Raleway ExtraBold" pitchFamily="34" charset="-52"/>
            </a:endParaRPr>
          </a:p>
        </p:txBody>
      </p:sp>
      <p:sp>
        <p:nvSpPr>
          <p:cNvPr id="27" name="Подзаголовок 2"/>
          <p:cNvSpPr txBox="1">
            <a:spLocks/>
          </p:cNvSpPr>
          <p:nvPr/>
        </p:nvSpPr>
        <p:spPr>
          <a:xfrm>
            <a:off x="1897063" y="1414463"/>
            <a:ext cx="8637587" cy="4497387"/>
          </a:xfrm>
          <a:prstGeom prst="rect">
            <a:avLst/>
          </a:prstGeom>
        </p:spPr>
        <p:txBody>
          <a:bodyPr spcCol="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defRPr/>
            </a:pPr>
            <a:endParaRPr lang="en-US" sz="1800" kern="0" dirty="0">
              <a:latin typeface="Arial" panose="020B0604020202020204" pitchFamily="34" charset="0"/>
              <a:ea typeface="Karla" pitchFamily="2" charset="0"/>
              <a:cs typeface="Arial" panose="020B0604020202020204" pitchFamily="34" charset="0"/>
            </a:endParaRPr>
          </a:p>
        </p:txBody>
      </p:sp>
      <p:sp>
        <p:nvSpPr>
          <p:cNvPr id="7" name="CalloutTask">
            <a:extLst>
              <a:ext uri="{FF2B5EF4-FFF2-40B4-BE49-F238E27FC236}">
                <a16:creationId xmlns:a16="http://schemas.microsoft.com/office/drawing/2014/main" id="{7CEC4DF8-66DF-4C12-BA61-B6B526C48018}"/>
              </a:ext>
            </a:extLst>
          </p:cNvPr>
          <p:cNvSpPr/>
          <p:nvPr/>
        </p:nvSpPr>
        <p:spPr>
          <a:xfrm>
            <a:off x="314999" y="1969880"/>
            <a:ext cx="1903067" cy="1418016"/>
          </a:xfrm>
          <a:prstGeom prst="roundRect">
            <a:avLst/>
          </a:prstGeom>
          <a:solidFill>
            <a:srgbClr val="FFFFFF">
              <a:alpha val="0"/>
            </a:srgbClr>
          </a:solidFill>
          <a:ln w="12700">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r>
              <a:rPr lang="en-US" sz="1900" dirty="0"/>
              <a:t>PHASE 1</a:t>
            </a:r>
          </a:p>
          <a:p>
            <a:pPr algn="ctr"/>
            <a:r>
              <a:rPr lang="en-US" sz="1900" dirty="0"/>
              <a:t>April 2020 – October 2021</a:t>
            </a:r>
          </a:p>
        </p:txBody>
      </p:sp>
      <p:sp>
        <p:nvSpPr>
          <p:cNvPr id="8" name="CalloutTask">
            <a:extLst>
              <a:ext uri="{FF2B5EF4-FFF2-40B4-BE49-F238E27FC236}">
                <a16:creationId xmlns:a16="http://schemas.microsoft.com/office/drawing/2014/main" id="{7CEC4DF8-66DF-4C12-BA61-B6B526C48018}"/>
              </a:ext>
            </a:extLst>
          </p:cNvPr>
          <p:cNvSpPr/>
          <p:nvPr/>
        </p:nvSpPr>
        <p:spPr>
          <a:xfrm>
            <a:off x="6495416" y="1921994"/>
            <a:ext cx="1927196" cy="1418015"/>
          </a:xfrm>
          <a:prstGeom prst="roundRect">
            <a:avLst/>
          </a:prstGeom>
          <a:solidFill>
            <a:srgbClr val="FFFFFF">
              <a:alpha val="0"/>
            </a:srgbClr>
          </a:solidFill>
          <a:ln w="12700">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r>
              <a:rPr lang="en-US" sz="2000" dirty="0"/>
              <a:t>PHASE 3</a:t>
            </a:r>
          </a:p>
          <a:p>
            <a:pPr algn="ctr"/>
            <a:r>
              <a:rPr lang="en-US" sz="2000" dirty="0"/>
              <a:t>August 2022 – February 2023</a:t>
            </a:r>
          </a:p>
        </p:txBody>
      </p:sp>
      <p:sp>
        <p:nvSpPr>
          <p:cNvPr id="9" name="CalloutTask">
            <a:extLst>
              <a:ext uri="{FF2B5EF4-FFF2-40B4-BE49-F238E27FC236}">
                <a16:creationId xmlns:a16="http://schemas.microsoft.com/office/drawing/2014/main" id="{7CEC4DF8-66DF-4C12-BA61-B6B526C48018}"/>
              </a:ext>
            </a:extLst>
          </p:cNvPr>
          <p:cNvSpPr/>
          <p:nvPr/>
        </p:nvSpPr>
        <p:spPr>
          <a:xfrm>
            <a:off x="9154911" y="1882173"/>
            <a:ext cx="2244512" cy="1560904"/>
          </a:xfrm>
          <a:prstGeom prst="roundRect">
            <a:avLst/>
          </a:prstGeom>
          <a:solidFill>
            <a:srgbClr val="FFFFFF">
              <a:alpha val="0"/>
            </a:srgbClr>
          </a:solidFill>
          <a:ln w="12700">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rmAutofit/>
          </a:bodyPr>
          <a:lstStyle/>
          <a:p>
            <a:pPr algn="ctr"/>
            <a:r>
              <a:rPr lang="en-US" sz="1900" dirty="0"/>
              <a:t>PHASE 4</a:t>
            </a:r>
          </a:p>
          <a:p>
            <a:pPr algn="ctr"/>
            <a:r>
              <a:rPr lang="en-US" sz="1900" dirty="0"/>
              <a:t>January 2024</a:t>
            </a:r>
          </a:p>
        </p:txBody>
      </p:sp>
      <p:sp>
        <p:nvSpPr>
          <p:cNvPr id="10" name="CalloutTask">
            <a:extLst>
              <a:ext uri="{FF2B5EF4-FFF2-40B4-BE49-F238E27FC236}">
                <a16:creationId xmlns:a16="http://schemas.microsoft.com/office/drawing/2014/main" id="{7CEC4DF8-66DF-4C12-BA61-B6B526C48018}"/>
              </a:ext>
            </a:extLst>
          </p:cNvPr>
          <p:cNvSpPr/>
          <p:nvPr/>
        </p:nvSpPr>
        <p:spPr>
          <a:xfrm>
            <a:off x="3166694" y="1997986"/>
            <a:ext cx="2244512" cy="1393407"/>
          </a:xfrm>
          <a:prstGeom prst="roundRect">
            <a:avLst/>
          </a:prstGeom>
          <a:solidFill>
            <a:srgbClr val="FFFFFF">
              <a:alpha val="0"/>
            </a:srgbClr>
          </a:solidFill>
          <a:ln w="12700">
            <a:noFill/>
          </a:ln>
        </p:spPr>
        <p:style>
          <a:lnRef idx="0">
            <a:scrgbClr r="0" g="0" b="0"/>
          </a:lnRef>
          <a:fillRef idx="0">
            <a:scrgbClr r="0" g="0" b="0"/>
          </a:fillRef>
          <a:effectRef idx="0">
            <a:scrgbClr r="0" g="0" b="0"/>
          </a:effectRef>
          <a:fontRef idx="none"/>
        </p:style>
        <p:txBody>
          <a:bodyPr rot="0" spcFirstLastPara="0" vert="horz" wrap="square" lIns="0" tIns="0" rIns="0" bIns="0" spcCol="0" rtlCol="0" anchor="ctr" forceAA="0" compatLnSpc="1">
            <a:prstTxWarp prst="textNoShape">
              <a:avLst/>
            </a:prstTxWarp>
            <a:noAutofit/>
          </a:bodyPr>
          <a:lstStyle/>
          <a:p>
            <a:pPr algn="ctr"/>
            <a:r>
              <a:rPr lang="en-US" sz="1900" dirty="0"/>
              <a:t>PHASE 2</a:t>
            </a:r>
          </a:p>
          <a:p>
            <a:pPr algn="ctr"/>
            <a:r>
              <a:rPr lang="en-US" sz="1900" dirty="0"/>
              <a:t>May 2020 – November 2022</a:t>
            </a:r>
          </a:p>
        </p:txBody>
      </p:sp>
      <p:sp>
        <p:nvSpPr>
          <p:cNvPr id="11" name="TextBox 10">
            <a:extLst>
              <a:ext uri="{FF2B5EF4-FFF2-40B4-BE49-F238E27FC236}">
                <a16:creationId xmlns:a16="http://schemas.microsoft.com/office/drawing/2014/main" id="{D2887E22-202C-844F-A057-60F0394C6F3D}"/>
              </a:ext>
            </a:extLst>
          </p:cNvPr>
          <p:cNvSpPr txBox="1"/>
          <p:nvPr/>
        </p:nvSpPr>
        <p:spPr>
          <a:xfrm>
            <a:off x="6173359" y="3687429"/>
            <a:ext cx="2249253" cy="2585323"/>
          </a:xfrm>
          <a:prstGeom prst="rect">
            <a:avLst/>
          </a:prstGeom>
          <a:noFill/>
        </p:spPr>
        <p:txBody>
          <a:bodyPr wrap="square" rtlCol="0">
            <a:spAutoFit/>
          </a:bodyPr>
          <a:lstStyle/>
          <a:p>
            <a:pPr algn="ctr"/>
            <a:r>
              <a:rPr lang="en-US" sz="2400" dirty="0"/>
              <a:t>CREATE:</a:t>
            </a:r>
          </a:p>
          <a:p>
            <a:pPr algn="ctr"/>
            <a:r>
              <a:rPr lang="en-US" sz="2000" dirty="0">
                <a:solidFill>
                  <a:srgbClr val="2F4057"/>
                </a:solidFill>
              </a:rPr>
              <a:t>ACTION PLAN</a:t>
            </a:r>
          </a:p>
          <a:p>
            <a:pPr algn="ctr"/>
            <a:r>
              <a:rPr lang="en-US" sz="2000" dirty="0">
                <a:solidFill>
                  <a:srgbClr val="2F4057"/>
                </a:solidFill>
              </a:rPr>
              <a:t>Make an action plan in collaboration with the community</a:t>
            </a:r>
          </a:p>
          <a:p>
            <a:pPr algn="ctr"/>
            <a:endParaRPr lang="en-US" sz="2000" dirty="0">
              <a:solidFill>
                <a:schemeClr val="bg1"/>
              </a:solidFill>
            </a:endParaRPr>
          </a:p>
          <a:p>
            <a:endParaRPr lang="en-US" dirty="0">
              <a:solidFill>
                <a:schemeClr val="bg1"/>
              </a:solidFill>
            </a:endParaRPr>
          </a:p>
        </p:txBody>
      </p:sp>
      <p:sp>
        <p:nvSpPr>
          <p:cNvPr id="12" name="TextBox 11">
            <a:extLst>
              <a:ext uri="{FF2B5EF4-FFF2-40B4-BE49-F238E27FC236}">
                <a16:creationId xmlns:a16="http://schemas.microsoft.com/office/drawing/2014/main" id="{BE76CAA2-FE59-B44F-950A-F2B1AA084A67}"/>
              </a:ext>
            </a:extLst>
          </p:cNvPr>
          <p:cNvSpPr txBox="1"/>
          <p:nvPr/>
        </p:nvSpPr>
        <p:spPr>
          <a:xfrm>
            <a:off x="9064625" y="3687429"/>
            <a:ext cx="2425084" cy="1692771"/>
          </a:xfrm>
          <a:prstGeom prst="rect">
            <a:avLst/>
          </a:prstGeom>
          <a:noFill/>
        </p:spPr>
        <p:txBody>
          <a:bodyPr wrap="square" rtlCol="0">
            <a:spAutoFit/>
          </a:bodyPr>
          <a:lstStyle/>
          <a:p>
            <a:pPr algn="ctr"/>
            <a:r>
              <a:rPr lang="en-US" sz="2400" dirty="0"/>
              <a:t>BEGIN:</a:t>
            </a:r>
            <a:endParaRPr lang="en-US" sz="2000" dirty="0"/>
          </a:p>
          <a:p>
            <a:pPr algn="ctr"/>
            <a:r>
              <a:rPr lang="en-US" sz="2000" dirty="0">
                <a:solidFill>
                  <a:srgbClr val="2F4057"/>
                </a:solidFill>
              </a:rPr>
              <a:t>IMPLEMENTATION</a:t>
            </a:r>
          </a:p>
          <a:p>
            <a:pPr algn="ctr"/>
            <a:r>
              <a:rPr lang="en-US" sz="2000" dirty="0">
                <a:solidFill>
                  <a:srgbClr val="2F4057"/>
                </a:solidFill>
              </a:rPr>
              <a:t>Review our</a:t>
            </a:r>
          </a:p>
          <a:p>
            <a:pPr algn="ctr"/>
            <a:r>
              <a:rPr lang="en-US" sz="2000" dirty="0">
                <a:solidFill>
                  <a:srgbClr val="2F4057"/>
                </a:solidFill>
              </a:rPr>
              <a:t>progress with partners and adjust</a:t>
            </a:r>
          </a:p>
        </p:txBody>
      </p:sp>
      <p:sp>
        <p:nvSpPr>
          <p:cNvPr id="13" name="TextBox 12">
            <a:extLst>
              <a:ext uri="{FF2B5EF4-FFF2-40B4-BE49-F238E27FC236}">
                <a16:creationId xmlns:a16="http://schemas.microsoft.com/office/drawing/2014/main" id="{67EAD60A-85AA-0247-8E00-F1CC19493FF0}"/>
              </a:ext>
            </a:extLst>
          </p:cNvPr>
          <p:cNvSpPr txBox="1"/>
          <p:nvPr/>
        </p:nvSpPr>
        <p:spPr>
          <a:xfrm>
            <a:off x="3045563" y="3635884"/>
            <a:ext cx="2318790" cy="2000548"/>
          </a:xfrm>
          <a:prstGeom prst="rect">
            <a:avLst/>
          </a:prstGeom>
          <a:noFill/>
        </p:spPr>
        <p:txBody>
          <a:bodyPr wrap="square" lIns="91440" tIns="45720" rIns="91440" bIns="45720" rtlCol="0" anchor="t">
            <a:spAutoFit/>
          </a:bodyPr>
          <a:lstStyle/>
          <a:p>
            <a:pPr algn="ctr"/>
            <a:r>
              <a:rPr lang="en-US" sz="2400" dirty="0"/>
              <a:t>RANK:</a:t>
            </a:r>
          </a:p>
          <a:p>
            <a:pPr algn="ctr"/>
            <a:r>
              <a:rPr lang="en-US" sz="2000" dirty="0">
                <a:solidFill>
                  <a:srgbClr val="2F4057"/>
                </a:solidFill>
              </a:rPr>
              <a:t>PRIORITIZATION</a:t>
            </a:r>
          </a:p>
          <a:p>
            <a:pPr algn="ctr"/>
            <a:r>
              <a:rPr lang="en-US" sz="2000" dirty="0">
                <a:solidFill>
                  <a:srgbClr val="2F4057"/>
                </a:solidFill>
              </a:rPr>
              <a:t>Build a tool to help prioritize stormwater actions</a:t>
            </a:r>
          </a:p>
        </p:txBody>
      </p:sp>
      <p:sp>
        <p:nvSpPr>
          <p:cNvPr id="14" name="Oval 13">
            <a:extLst>
              <a:ext uri="{FF2B5EF4-FFF2-40B4-BE49-F238E27FC236}">
                <a16:creationId xmlns:a16="http://schemas.microsoft.com/office/drawing/2014/main" id="{342A91B8-C559-48FB-9229-A64F6DD43500}"/>
              </a:ext>
            </a:extLst>
          </p:cNvPr>
          <p:cNvSpPr/>
          <p:nvPr/>
        </p:nvSpPr>
        <p:spPr>
          <a:xfrm>
            <a:off x="1008325" y="3266152"/>
            <a:ext cx="249382" cy="2386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6EA4141-A5FF-4F3A-900D-8D2B59D247EC}"/>
              </a:ext>
            </a:extLst>
          </p:cNvPr>
          <p:cNvPicPr>
            <a:picLocks noChangeAspect="1"/>
          </p:cNvPicPr>
          <p:nvPr/>
        </p:nvPicPr>
        <p:blipFill>
          <a:blip r:embed="rId3"/>
          <a:stretch>
            <a:fillRect/>
          </a:stretch>
        </p:blipFill>
        <p:spPr>
          <a:xfrm>
            <a:off x="4070835" y="3257673"/>
            <a:ext cx="268247" cy="256054"/>
          </a:xfrm>
          <a:prstGeom prst="rect">
            <a:avLst/>
          </a:prstGeom>
        </p:spPr>
      </p:pic>
      <p:pic>
        <p:nvPicPr>
          <p:cNvPr id="16" name="Picture 15">
            <a:extLst>
              <a:ext uri="{FF2B5EF4-FFF2-40B4-BE49-F238E27FC236}">
                <a16:creationId xmlns:a16="http://schemas.microsoft.com/office/drawing/2014/main" id="{E281989A-AF01-4C49-A944-2F0ABD2737A2}"/>
              </a:ext>
            </a:extLst>
          </p:cNvPr>
          <p:cNvPicPr>
            <a:picLocks noChangeAspect="1"/>
          </p:cNvPicPr>
          <p:nvPr/>
        </p:nvPicPr>
        <p:blipFill>
          <a:blip r:embed="rId3"/>
          <a:stretch>
            <a:fillRect/>
          </a:stretch>
        </p:blipFill>
        <p:spPr>
          <a:xfrm>
            <a:off x="7221520" y="3266152"/>
            <a:ext cx="268247" cy="256054"/>
          </a:xfrm>
          <a:prstGeom prst="rect">
            <a:avLst/>
          </a:prstGeom>
        </p:spPr>
      </p:pic>
      <p:pic>
        <p:nvPicPr>
          <p:cNvPr id="17" name="Picture 16">
            <a:extLst>
              <a:ext uri="{FF2B5EF4-FFF2-40B4-BE49-F238E27FC236}">
                <a16:creationId xmlns:a16="http://schemas.microsoft.com/office/drawing/2014/main" id="{1D5DBFBA-83E8-4CF1-9467-C7C9CD2694A1}"/>
              </a:ext>
            </a:extLst>
          </p:cNvPr>
          <p:cNvPicPr>
            <a:picLocks noChangeAspect="1"/>
          </p:cNvPicPr>
          <p:nvPr/>
        </p:nvPicPr>
        <p:blipFill>
          <a:blip r:embed="rId3"/>
          <a:stretch>
            <a:fillRect/>
          </a:stretch>
        </p:blipFill>
        <p:spPr>
          <a:xfrm>
            <a:off x="10069277" y="3275189"/>
            <a:ext cx="268247" cy="256054"/>
          </a:xfrm>
          <a:prstGeom prst="rect">
            <a:avLst/>
          </a:prstGeom>
        </p:spPr>
      </p:pic>
      <p:sp>
        <p:nvSpPr>
          <p:cNvPr id="18" name="Rectangle 17">
            <a:extLst>
              <a:ext uri="{FF2B5EF4-FFF2-40B4-BE49-F238E27FC236}">
                <a16:creationId xmlns:a16="http://schemas.microsoft.com/office/drawing/2014/main" id="{018D5BD1-D7A5-4C45-B12D-6A0C27FEDAA2}"/>
              </a:ext>
            </a:extLst>
          </p:cNvPr>
          <p:cNvSpPr/>
          <p:nvPr/>
        </p:nvSpPr>
        <p:spPr>
          <a:xfrm>
            <a:off x="2121987" y="1538011"/>
            <a:ext cx="1465275" cy="459175"/>
          </a:xfrm>
          <a:prstGeom prst="rect">
            <a:avLst/>
          </a:prstGeom>
          <a:noFill/>
          <a:ln w="28575">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365C7A3-F8C1-483A-A032-FA1E24D48ACD}"/>
              </a:ext>
            </a:extLst>
          </p:cNvPr>
          <p:cNvSpPr txBox="1"/>
          <p:nvPr/>
        </p:nvSpPr>
        <p:spPr>
          <a:xfrm>
            <a:off x="2114378" y="1552613"/>
            <a:ext cx="1472884" cy="369332"/>
          </a:xfrm>
          <a:prstGeom prst="rect">
            <a:avLst/>
          </a:prstGeom>
          <a:noFill/>
          <a:ln>
            <a:noFill/>
            <a:prstDash val="dashDot"/>
          </a:ln>
        </p:spPr>
        <p:txBody>
          <a:bodyPr wrap="square" rtlCol="0">
            <a:spAutoFit/>
          </a:bodyPr>
          <a:lstStyle/>
          <a:p>
            <a:r>
              <a:rPr lang="en-US" dirty="0">
                <a:solidFill>
                  <a:schemeClr val="tx1">
                    <a:lumMod val="95000"/>
                    <a:lumOff val="5000"/>
                  </a:schemeClr>
                </a:solidFill>
              </a:rPr>
              <a:t>We are here!</a:t>
            </a:r>
          </a:p>
        </p:txBody>
      </p:sp>
      <p:cxnSp>
        <p:nvCxnSpPr>
          <p:cNvPr id="20" name="Straight Arrow Connector 19">
            <a:extLst>
              <a:ext uri="{FF2B5EF4-FFF2-40B4-BE49-F238E27FC236}">
                <a16:creationId xmlns:a16="http://schemas.microsoft.com/office/drawing/2014/main" id="{6FF9C4D2-E33D-4E2D-8BBD-C0EBCF99F2CD}"/>
              </a:ext>
            </a:extLst>
          </p:cNvPr>
          <p:cNvCxnSpPr>
            <a:cxnSpLocks/>
          </p:cNvCxnSpPr>
          <p:nvPr/>
        </p:nvCxnSpPr>
        <p:spPr>
          <a:xfrm flipH="1">
            <a:off x="1931179" y="2010283"/>
            <a:ext cx="510211" cy="370439"/>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A56925A5-C55D-FB44-BBDC-77ECD42D4B9D}"/>
              </a:ext>
            </a:extLst>
          </p:cNvPr>
          <p:cNvSpPr txBox="1"/>
          <p:nvPr/>
        </p:nvSpPr>
        <p:spPr>
          <a:xfrm>
            <a:off x="299405" y="3625376"/>
            <a:ext cx="1871764" cy="2923877"/>
          </a:xfrm>
          <a:prstGeom prst="rect">
            <a:avLst/>
          </a:prstGeom>
          <a:noFill/>
        </p:spPr>
        <p:txBody>
          <a:bodyPr wrap="square" lIns="91440" tIns="45720" rIns="91440" bIns="45720" rtlCol="0" anchor="t">
            <a:spAutoFit/>
          </a:bodyPr>
          <a:lstStyle/>
          <a:p>
            <a:pPr algn="ctr"/>
            <a:r>
              <a:rPr lang="en-US" sz="2400" dirty="0">
                <a:solidFill>
                  <a:srgbClr val="2F4057"/>
                </a:solidFill>
              </a:rPr>
              <a:t>LEARN:</a:t>
            </a:r>
          </a:p>
          <a:p>
            <a:pPr algn="ctr"/>
            <a:r>
              <a:rPr lang="en-US" sz="2000" dirty="0">
                <a:solidFill>
                  <a:srgbClr val="2F4057"/>
                </a:solidFill>
              </a:rPr>
              <a:t>WATERSHED</a:t>
            </a:r>
          </a:p>
          <a:p>
            <a:pPr algn="ctr"/>
            <a:r>
              <a:rPr lang="en-US" sz="2000" dirty="0">
                <a:solidFill>
                  <a:srgbClr val="2F4057"/>
                </a:solidFill>
              </a:rPr>
              <a:t>RESEARH</a:t>
            </a:r>
          </a:p>
          <a:p>
            <a:pPr algn="ctr"/>
            <a:r>
              <a:rPr lang="en-US" sz="2000" dirty="0">
                <a:solidFill>
                  <a:srgbClr val="2F4057"/>
                </a:solidFill>
              </a:rPr>
              <a:t>Learn about  community and environmental needs</a:t>
            </a:r>
          </a:p>
          <a:p>
            <a:pPr algn="ctr"/>
            <a:endParaRPr lang="en-US" sz="2000" dirty="0">
              <a:solidFill>
                <a:srgbClr val="2F4057"/>
              </a:solidFill>
            </a:endParaRPr>
          </a:p>
        </p:txBody>
      </p:sp>
      <p:pic>
        <p:nvPicPr>
          <p:cNvPr id="23" name="Picture 22" descr="Trout Silhouette Vector Art image - Free stock photo - Public Domain photo - CC0 Im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0206" y="3479813"/>
            <a:ext cx="1234512" cy="445453"/>
          </a:xfrm>
          <a:prstGeom prst="rect">
            <a:avLst/>
          </a:prstGeom>
        </p:spPr>
      </p:pic>
      <p:pic>
        <p:nvPicPr>
          <p:cNvPr id="24" name="Picture 23" descr="Trout Silhouette Vector Art image - Free stock photo - Public Domain photo - CC0 Im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1272" y="3453687"/>
            <a:ext cx="1234512" cy="445453"/>
          </a:xfrm>
          <a:prstGeom prst="rect">
            <a:avLst/>
          </a:prstGeom>
        </p:spPr>
      </p:pic>
      <p:pic>
        <p:nvPicPr>
          <p:cNvPr id="25" name="Picture 24" descr="Trout Silhouette Vector Art image - Free stock photo - Public Domain photo - CC0 Im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1480" y="2859466"/>
            <a:ext cx="1234512" cy="445453"/>
          </a:xfrm>
          <a:prstGeom prst="rect">
            <a:avLst/>
          </a:prstGeom>
        </p:spPr>
      </p:pic>
      <p:pic>
        <p:nvPicPr>
          <p:cNvPr id="26" name="Picture 25" descr="Trout Silhouette Vector Art image - Free stock photo - Public Domain photo - CC0 Imag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49792" y="2912751"/>
            <a:ext cx="1234512" cy="445453"/>
          </a:xfrm>
          <a:prstGeom prst="rect">
            <a:avLst/>
          </a:prstGeom>
        </p:spPr>
      </p:pic>
    </p:spTree>
    <p:extLst>
      <p:ext uri="{BB962C8B-B14F-4D97-AF65-F5344CB8AC3E}">
        <p14:creationId xmlns:p14="http://schemas.microsoft.com/office/powerpoint/2010/main" val="32672070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1897063" y="540100"/>
            <a:ext cx="102949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r>
              <a:rPr lang="en-US" altLang="en-US" sz="4400" b="1" dirty="0">
                <a:solidFill>
                  <a:schemeClr val="bg1"/>
                </a:solidFill>
                <a:latin typeface="Arial" panose="020B0604020202020204" pitchFamily="34" charset="0"/>
                <a:cs typeface="Arial" panose="020B0604020202020204" pitchFamily="34" charset="0"/>
              </a:rPr>
              <a:t>Stakeholder Engagement</a:t>
            </a:r>
            <a:endParaRPr lang="en-US" altLang="en-US" sz="1600" b="1" dirty="0">
              <a:solidFill>
                <a:srgbClr val="CA4E39"/>
              </a:solidFill>
              <a:latin typeface="Arial" panose="020B0604020202020204" pitchFamily="34" charset="0"/>
              <a:cs typeface="Arial" panose="020B0604020202020204" pitchFamily="34" charset="0"/>
            </a:endParaRPr>
          </a:p>
          <a:p>
            <a:pPr eaLnBrk="1" hangingPunct="1"/>
            <a:endParaRPr lang="en-US" altLang="en-US" sz="1600" dirty="0">
              <a:solidFill>
                <a:schemeClr val="bg1"/>
              </a:solidFill>
              <a:latin typeface="Raleway ExtraBold" pitchFamily="34" charset="-52"/>
            </a:endParaRPr>
          </a:p>
        </p:txBody>
      </p:sp>
      <p:sp>
        <p:nvSpPr>
          <p:cNvPr id="27" name="Подзаголовок 2"/>
          <p:cNvSpPr txBox="1">
            <a:spLocks/>
          </p:cNvSpPr>
          <p:nvPr/>
        </p:nvSpPr>
        <p:spPr>
          <a:xfrm>
            <a:off x="1897063" y="1414463"/>
            <a:ext cx="8637587" cy="4497387"/>
          </a:xfrm>
          <a:prstGeom prst="rect">
            <a:avLst/>
          </a:prstGeom>
        </p:spPr>
        <p:txBody>
          <a:bodyPr spcCol="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50000"/>
              </a:lnSpc>
              <a:spcBef>
                <a:spcPts val="0"/>
              </a:spcBef>
              <a:spcAft>
                <a:spcPts val="0"/>
              </a:spcAft>
              <a:buFont typeface="Arial" panose="020B0604020202020204" pitchFamily="34" charset="0"/>
              <a:buNone/>
              <a:defRPr/>
            </a:pPr>
            <a:endParaRPr lang="en-US" sz="1800" kern="0" dirty="0">
              <a:latin typeface="Arial" panose="020B0604020202020204" pitchFamily="34" charset="0"/>
              <a:ea typeface="Karla" pitchFamily="2"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93737" y="1697737"/>
            <a:ext cx="6364214" cy="3930838"/>
          </a:xfrm>
          <a:prstGeom prst="rect">
            <a:avLst/>
          </a:prstGeom>
        </p:spPr>
      </p:pic>
      <p:sp>
        <p:nvSpPr>
          <p:cNvPr id="5" name="TextBox 4"/>
          <p:cNvSpPr txBox="1"/>
          <p:nvPr/>
        </p:nvSpPr>
        <p:spPr>
          <a:xfrm>
            <a:off x="6547428" y="1469619"/>
            <a:ext cx="4559300" cy="4647426"/>
          </a:xfrm>
          <a:prstGeom prst="rect">
            <a:avLst/>
          </a:prstGeom>
          <a:noFill/>
        </p:spPr>
        <p:txBody>
          <a:bodyPr wrap="square" rtlCol="0">
            <a:spAutoFit/>
          </a:bodyPr>
          <a:lstStyle/>
          <a:p>
            <a:pPr marL="285750" indent="-285750">
              <a:buFont typeface="Wingdings" panose="05000000000000000000" pitchFamily="2" charset="2"/>
              <a:buChar char="q"/>
            </a:pPr>
            <a:r>
              <a:rPr lang="en-US" sz="2000" dirty="0"/>
              <a:t>Online Survey &amp; Open House:</a:t>
            </a:r>
          </a:p>
          <a:p>
            <a:r>
              <a:rPr lang="en-US" dirty="0">
                <a:hlinkClick r:id="rId4"/>
              </a:rPr>
              <a:t>www.TacomaUrbanWatersheds.com</a:t>
            </a:r>
            <a:endParaRPr lang="en-US" sz="2000" dirty="0"/>
          </a:p>
          <a:p>
            <a:endParaRPr lang="en-US" sz="2000" dirty="0"/>
          </a:p>
          <a:p>
            <a:pPr marL="285750" indent="-285750">
              <a:buFont typeface="Wingdings" panose="05000000000000000000" pitchFamily="2" charset="2"/>
              <a:buChar char="q"/>
            </a:pPr>
            <a:r>
              <a:rPr lang="en-US" sz="2000" dirty="0"/>
              <a:t>Two Virtual Community Workshops</a:t>
            </a:r>
          </a:p>
          <a:p>
            <a:pPr marL="742950" lvl="1" indent="-285750">
              <a:buFont typeface="Wingdings" panose="05000000000000000000" pitchFamily="2" charset="2"/>
              <a:buChar char="Ø"/>
            </a:pPr>
            <a:r>
              <a:rPr lang="en-US" dirty="0"/>
              <a:t>Saturday Sept. 25 1:00-2:30 pm</a:t>
            </a:r>
          </a:p>
          <a:p>
            <a:pPr marL="742950" lvl="1" indent="-285750">
              <a:buFont typeface="Wingdings" panose="05000000000000000000" pitchFamily="2" charset="2"/>
              <a:buChar char="Ø"/>
            </a:pPr>
            <a:r>
              <a:rPr lang="en-US" dirty="0"/>
              <a:t>Tuesday Sept. 28 5:00-6:30 pm</a:t>
            </a:r>
          </a:p>
          <a:p>
            <a:pPr lvl="1"/>
            <a:endParaRPr lang="en-US" sz="2000" dirty="0"/>
          </a:p>
          <a:p>
            <a:pPr marL="285750" indent="-285750">
              <a:buFont typeface="Wingdings" panose="05000000000000000000" pitchFamily="2" charset="2"/>
              <a:buChar char="q"/>
            </a:pPr>
            <a:r>
              <a:rPr lang="en-US" sz="2000" dirty="0"/>
              <a:t>Neighborhood Council and Safe Streets Meetings</a:t>
            </a:r>
          </a:p>
          <a:p>
            <a:endParaRPr lang="en-US" sz="2000" dirty="0"/>
          </a:p>
          <a:p>
            <a:pPr marL="285750" indent="-285750">
              <a:buFont typeface="Wingdings" panose="05000000000000000000" pitchFamily="2" charset="2"/>
              <a:buChar char="q"/>
            </a:pPr>
            <a:r>
              <a:rPr lang="en-US" sz="2000" dirty="0"/>
              <a:t>Watershed Council Meetings</a:t>
            </a:r>
          </a:p>
          <a:p>
            <a:endParaRPr lang="en-US" sz="2000" dirty="0"/>
          </a:p>
          <a:p>
            <a:pPr marL="285750" indent="-285750">
              <a:buFont typeface="Wingdings" panose="05000000000000000000" pitchFamily="2" charset="2"/>
              <a:buChar char="q"/>
            </a:pPr>
            <a:r>
              <a:rPr lang="en-US" sz="2000" dirty="0"/>
              <a:t>Partner/Stakeholder Interviews</a:t>
            </a:r>
          </a:p>
          <a:p>
            <a:endParaRPr lang="en-US" sz="2000" dirty="0"/>
          </a:p>
          <a:p>
            <a:pPr marL="285750" indent="-285750">
              <a:buFont typeface="Wingdings" panose="05000000000000000000" pitchFamily="2" charset="2"/>
              <a:buChar char="q"/>
            </a:pPr>
            <a:r>
              <a:rPr lang="en-US" sz="2000" dirty="0"/>
              <a:t>Cross-jurisdictional Coordination</a:t>
            </a:r>
          </a:p>
        </p:txBody>
      </p:sp>
    </p:spTree>
    <p:extLst>
      <p:ext uri="{BB962C8B-B14F-4D97-AF65-F5344CB8AC3E}">
        <p14:creationId xmlns:p14="http://schemas.microsoft.com/office/powerpoint/2010/main" val="964795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967153" y="2151201"/>
            <a:ext cx="10257692" cy="4706799"/>
          </a:xfrm>
          <a:prstGeom prst="rect">
            <a:avLst/>
          </a:prstGeom>
        </p:spPr>
      </p:pic>
      <p:sp>
        <p:nvSpPr>
          <p:cNvPr id="3" name="Title 2"/>
          <p:cNvSpPr>
            <a:spLocks noGrp="1"/>
          </p:cNvSpPr>
          <p:nvPr>
            <p:ph type="title"/>
          </p:nvPr>
        </p:nvSpPr>
        <p:spPr>
          <a:xfrm>
            <a:off x="2144542" y="127679"/>
            <a:ext cx="7398044" cy="1150135"/>
          </a:xfrm>
        </p:spPr>
        <p:txBody>
          <a:bodyPr/>
          <a:lstStyle/>
          <a:p>
            <a:r>
              <a:rPr lang="en-US" sz="4000" dirty="0">
                <a:latin typeface="Arial" panose="020B0604020202020204" pitchFamily="34" charset="0"/>
                <a:cs typeface="Arial" panose="020B0604020202020204" pitchFamily="34" charset="0"/>
              </a:rPr>
              <a:t>Healthy Watersheds make </a:t>
            </a:r>
            <a:br>
              <a:rPr lang="en-US" sz="4000" dirty="0">
                <a:latin typeface="Arial" panose="020B0604020202020204" pitchFamily="34" charset="0"/>
                <a:cs typeface="Arial" panose="020B0604020202020204" pitchFamily="34" charset="0"/>
              </a:rPr>
            </a:br>
            <a:r>
              <a:rPr lang="en-US" sz="4000" dirty="0">
                <a:latin typeface="Arial" panose="020B0604020202020204" pitchFamily="34" charset="0"/>
                <a:cs typeface="Arial" panose="020B0604020202020204" pitchFamily="34" charset="0"/>
              </a:rPr>
              <a:t>Healthy Neighborhoods</a:t>
            </a:r>
          </a:p>
        </p:txBody>
      </p:sp>
      <p:sp>
        <p:nvSpPr>
          <p:cNvPr id="14" name="Title 2"/>
          <p:cNvSpPr txBox="1">
            <a:spLocks/>
          </p:cNvSpPr>
          <p:nvPr/>
        </p:nvSpPr>
        <p:spPr>
          <a:xfrm>
            <a:off x="0" y="1389204"/>
            <a:ext cx="12191999" cy="920242"/>
          </a:xfrm>
          <a:prstGeom prst="rect">
            <a:avLst/>
          </a:prstGeom>
        </p:spPr>
        <p:txBody>
          <a:bodyPr/>
          <a:lstStyle>
            <a:lvl1pPr algn="l" rtl="0" eaLnBrk="0" fontAlgn="base" hangingPunct="0">
              <a:lnSpc>
                <a:spcPct val="90000"/>
              </a:lnSpc>
              <a:spcBef>
                <a:spcPct val="0"/>
              </a:spcBef>
              <a:spcAft>
                <a:spcPct val="0"/>
              </a:spcAft>
              <a:defRPr sz="44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US" sz="3200" dirty="0">
                <a:solidFill>
                  <a:srgbClr val="2F4057"/>
                </a:solidFill>
                <a:latin typeface="Arial" panose="020B0604020202020204" pitchFamily="34" charset="0"/>
                <a:cs typeface="Arial" panose="020B0604020202020204" pitchFamily="34" charset="0"/>
              </a:rPr>
              <a:t>Stormwater solutions for a </a:t>
            </a:r>
            <a:r>
              <a:rPr lang="en-US" sz="3200" dirty="0">
                <a:solidFill>
                  <a:srgbClr val="0070C0"/>
                </a:solidFill>
                <a:latin typeface="Arial" panose="020B0604020202020204" pitchFamily="34" charset="0"/>
                <a:cs typeface="Arial" panose="020B0604020202020204" pitchFamily="34" charset="0"/>
              </a:rPr>
              <a:t>cleaner</a:t>
            </a:r>
            <a:r>
              <a:rPr lang="en-US" sz="3200" dirty="0">
                <a:solidFill>
                  <a:srgbClr val="2F4057"/>
                </a:solidFill>
                <a:latin typeface="Arial" panose="020B0604020202020204" pitchFamily="34" charset="0"/>
                <a:cs typeface="Arial" panose="020B0604020202020204" pitchFamily="34" charset="0"/>
              </a:rPr>
              <a:t> and </a:t>
            </a:r>
            <a:r>
              <a:rPr lang="en-US" sz="3200" dirty="0">
                <a:solidFill>
                  <a:schemeClr val="accent6">
                    <a:lumMod val="75000"/>
                  </a:schemeClr>
                </a:solidFill>
                <a:latin typeface="Arial" panose="020B0604020202020204" pitchFamily="34" charset="0"/>
                <a:cs typeface="Arial" panose="020B0604020202020204" pitchFamily="34" charset="0"/>
              </a:rPr>
              <a:t>greener</a:t>
            </a:r>
            <a:r>
              <a:rPr lang="en-US" sz="3200" dirty="0">
                <a:solidFill>
                  <a:srgbClr val="2F4057"/>
                </a:solidFill>
                <a:latin typeface="Arial" panose="020B0604020202020204" pitchFamily="34" charset="0"/>
                <a:cs typeface="Arial" panose="020B0604020202020204" pitchFamily="34" charset="0"/>
              </a:rPr>
              <a:t> neighborhood</a:t>
            </a:r>
          </a:p>
        </p:txBody>
      </p:sp>
    </p:spTree>
    <p:extLst>
      <p:ext uri="{BB962C8B-B14F-4D97-AF65-F5344CB8AC3E}">
        <p14:creationId xmlns:p14="http://schemas.microsoft.com/office/powerpoint/2010/main" val="438300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0079" y="720725"/>
            <a:ext cx="10116969" cy="635635"/>
          </a:xfrm>
        </p:spPr>
        <p:txBody>
          <a:bodyPr/>
          <a:lstStyle/>
          <a:p>
            <a:r>
              <a:rPr lang="en-US" dirty="0">
                <a:latin typeface="Arial" panose="020B0604020202020204" pitchFamily="34" charset="0"/>
                <a:cs typeface="Arial" panose="020B0604020202020204" pitchFamily="34" charset="0"/>
              </a:rPr>
              <a:t>Watershed Prioritization Tool</a:t>
            </a:r>
          </a:p>
        </p:txBody>
      </p:sp>
      <p:sp>
        <p:nvSpPr>
          <p:cNvPr id="4" name="Rectangle 3"/>
          <p:cNvSpPr/>
          <p:nvPr/>
        </p:nvSpPr>
        <p:spPr>
          <a:xfrm>
            <a:off x="457200" y="1614439"/>
            <a:ext cx="5251937" cy="4832092"/>
          </a:xfrm>
          <a:prstGeom prst="rect">
            <a:avLst/>
          </a:prstGeom>
        </p:spPr>
        <p:txBody>
          <a:bodyPr wrap="square">
            <a:spAutoFit/>
          </a:bodyPr>
          <a:lstStyle/>
          <a:p>
            <a:pPr>
              <a:buFont typeface="Wingdings" panose="05000000000000000000" pitchFamily="2" charset="2"/>
              <a:buChar char="ü"/>
            </a:pPr>
            <a:r>
              <a:rPr lang="en-US" sz="2800" dirty="0">
                <a:latin typeface="+mn-lt"/>
              </a:rPr>
              <a:t>Identify pollution hotspots</a:t>
            </a:r>
          </a:p>
          <a:p>
            <a:pPr>
              <a:buFont typeface="Wingdings" panose="05000000000000000000" pitchFamily="2" charset="2"/>
              <a:buChar char="ü"/>
            </a:pPr>
            <a:endParaRPr lang="en-US" sz="2800" dirty="0">
              <a:latin typeface="+mn-lt"/>
            </a:endParaRPr>
          </a:p>
          <a:p>
            <a:pPr>
              <a:buFont typeface="Wingdings" panose="05000000000000000000" pitchFamily="2" charset="2"/>
              <a:buChar char="ü"/>
            </a:pPr>
            <a:r>
              <a:rPr lang="en-US" sz="2800" dirty="0">
                <a:latin typeface="+mn-lt"/>
              </a:rPr>
              <a:t>Best actions to reduce pollution</a:t>
            </a:r>
          </a:p>
          <a:p>
            <a:pPr>
              <a:buFont typeface="Wingdings" panose="05000000000000000000" pitchFamily="2" charset="2"/>
              <a:buChar char="ü"/>
            </a:pPr>
            <a:endParaRPr lang="en-US" sz="2800" spc="33" dirty="0">
              <a:latin typeface="+mn-lt"/>
            </a:endParaRPr>
          </a:p>
          <a:p>
            <a:pPr>
              <a:buFont typeface="Wingdings" panose="05000000000000000000" pitchFamily="2" charset="2"/>
              <a:buChar char="ü"/>
            </a:pPr>
            <a:r>
              <a:rPr lang="en-US" sz="2800" spc="27" dirty="0">
                <a:latin typeface="+mn-lt"/>
              </a:rPr>
              <a:t>Identify desired community </a:t>
            </a:r>
          </a:p>
          <a:p>
            <a:r>
              <a:rPr lang="en-US" sz="2800" spc="27" dirty="0">
                <a:latin typeface="+mn-lt"/>
              </a:rPr>
              <a:t>co-benefits to help </a:t>
            </a:r>
            <a:r>
              <a:rPr lang="en-US" sz="2800" spc="27">
                <a:latin typeface="+mn-lt"/>
              </a:rPr>
              <a:t>rank actions</a:t>
            </a:r>
            <a:endParaRPr lang="en-US" sz="2800" spc="27" dirty="0">
              <a:latin typeface="+mn-lt"/>
            </a:endParaRPr>
          </a:p>
          <a:p>
            <a:endParaRPr lang="en-US" sz="2800" spc="27" dirty="0">
              <a:latin typeface="+mn-lt"/>
            </a:endParaRPr>
          </a:p>
          <a:p>
            <a:pPr>
              <a:buFont typeface="Wingdings" panose="05000000000000000000" pitchFamily="2" charset="2"/>
              <a:buChar char="ü"/>
            </a:pPr>
            <a:r>
              <a:rPr lang="en-US" sz="2800" spc="27" dirty="0">
                <a:latin typeface="+mn-lt"/>
              </a:rPr>
              <a:t>Cost-benefit analysis</a:t>
            </a:r>
          </a:p>
          <a:p>
            <a:endParaRPr lang="en-US" sz="2800" spc="27" dirty="0">
              <a:latin typeface="+mn-lt"/>
            </a:endParaRPr>
          </a:p>
          <a:p>
            <a:pPr>
              <a:buFont typeface="Wingdings" panose="05000000000000000000" pitchFamily="2" charset="2"/>
              <a:buChar char="ü"/>
            </a:pPr>
            <a:r>
              <a:rPr lang="en-US" sz="2800" spc="27" dirty="0">
                <a:latin typeface="+mn-lt"/>
              </a:rPr>
              <a:t>Ability to track stormwater actions and changes over time</a:t>
            </a:r>
            <a:endParaRPr lang="en-US" sz="2800" dirty="0">
              <a:latin typeface="+mn-lt"/>
            </a:endParaRPr>
          </a:p>
        </p:txBody>
      </p:sp>
      <p:sp>
        <p:nvSpPr>
          <p:cNvPr id="8" name="object 12">
            <a:extLst>
              <a:ext uri="{FF2B5EF4-FFF2-40B4-BE49-F238E27FC236}">
                <a16:creationId xmlns:a16="http://schemas.microsoft.com/office/drawing/2014/main" id="{6EBC730F-6142-4A37-A248-B17C3C747731}"/>
              </a:ext>
            </a:extLst>
          </p:cNvPr>
          <p:cNvSpPr/>
          <p:nvPr/>
        </p:nvSpPr>
        <p:spPr>
          <a:xfrm>
            <a:off x="5934811" y="1614439"/>
            <a:ext cx="5992587" cy="4963887"/>
          </a:xfrm>
          <a:prstGeom prst="rect">
            <a:avLst/>
          </a:prstGeom>
          <a:blipFill>
            <a:blip r:embed="rId3" cstate="print"/>
            <a:stretch>
              <a:fillRect/>
            </a:stretch>
          </a:blipFill>
        </p:spPr>
        <p:txBody>
          <a:bodyPr wrap="square" lIns="0" tIns="0" rIns="0" bIns="0" rtlCol="0"/>
          <a:lstStyle/>
          <a:p>
            <a:endParaRPr sz="2400"/>
          </a:p>
        </p:txBody>
      </p:sp>
    </p:spTree>
    <p:extLst>
      <p:ext uri="{BB962C8B-B14F-4D97-AF65-F5344CB8AC3E}">
        <p14:creationId xmlns:p14="http://schemas.microsoft.com/office/powerpoint/2010/main" val="7399686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4915" y="2272477"/>
            <a:ext cx="4579965" cy="3702676"/>
          </a:xfrm>
        </p:spPr>
        <p:txBody>
          <a:bodyPr/>
          <a:lstStyle/>
          <a:p>
            <a:r>
              <a:rPr lang="en-US" dirty="0"/>
              <a:t>Adopt-a-drain program</a:t>
            </a:r>
          </a:p>
          <a:p>
            <a:pPr lvl="1"/>
            <a:r>
              <a:rPr lang="en-US" dirty="0"/>
              <a:t>www.adopt-a-drain.org/wa</a:t>
            </a:r>
          </a:p>
          <a:p>
            <a:endParaRPr lang="en-US" dirty="0"/>
          </a:p>
          <a:p>
            <a:r>
              <a:rPr lang="en-US" dirty="0"/>
              <a:t>Storm drain stencil art and curb marking</a:t>
            </a:r>
          </a:p>
          <a:p>
            <a:pPr marL="0" indent="0">
              <a:buNone/>
            </a:pPr>
            <a:endParaRPr lang="en-US" dirty="0"/>
          </a:p>
          <a:p>
            <a:pPr marL="0" indent="0">
              <a:buNone/>
            </a:pPr>
            <a:endParaRPr lang="en-US" b="1" dirty="0"/>
          </a:p>
        </p:txBody>
      </p:sp>
      <p:sp>
        <p:nvSpPr>
          <p:cNvPr id="3" name="Title 2"/>
          <p:cNvSpPr>
            <a:spLocks noGrp="1"/>
          </p:cNvSpPr>
          <p:nvPr>
            <p:ph type="title"/>
          </p:nvPr>
        </p:nvSpPr>
        <p:spPr>
          <a:xfrm>
            <a:off x="1910080" y="594214"/>
            <a:ext cx="8412798" cy="635635"/>
          </a:xfrm>
        </p:spPr>
        <p:txBody>
          <a:bodyPr/>
          <a:lstStyle/>
          <a:p>
            <a:r>
              <a:rPr lang="en-US">
                <a:latin typeface="Arial" panose="020B0604020202020204" pitchFamily="34" charset="0"/>
                <a:cs typeface="Arial" panose="020B0604020202020204" pitchFamily="34" charset="0"/>
              </a:rPr>
              <a:t>Opportunities for community</a:t>
            </a:r>
            <a:endParaRPr lang="en-US"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b="24404"/>
          <a:stretch/>
        </p:blipFill>
        <p:spPr>
          <a:xfrm>
            <a:off x="8450707" y="2051001"/>
            <a:ext cx="3212048" cy="3237570"/>
          </a:xfrm>
          <a:prstGeom prst="rect">
            <a:avLst/>
          </a:prstGeom>
        </p:spPr>
      </p:pic>
      <p:pic>
        <p:nvPicPr>
          <p:cNvPr id="9" name="Picture 8">
            <a:extLst>
              <a:ext uri="{FF2B5EF4-FFF2-40B4-BE49-F238E27FC236}">
                <a16:creationId xmlns:a16="http://schemas.microsoft.com/office/drawing/2014/main" id="{3889FBF6-C5DE-4144-AE6D-1EA1F6E63ED9}"/>
              </a:ext>
            </a:extLst>
          </p:cNvPr>
          <p:cNvPicPr>
            <a:picLocks noChangeAspect="1"/>
          </p:cNvPicPr>
          <p:nvPr/>
        </p:nvPicPr>
        <p:blipFill>
          <a:blip r:embed="rId3"/>
          <a:stretch>
            <a:fillRect/>
          </a:stretch>
        </p:blipFill>
        <p:spPr>
          <a:xfrm>
            <a:off x="4521568" y="1716233"/>
            <a:ext cx="3929139" cy="3907106"/>
          </a:xfrm>
          <a:prstGeom prst="rect">
            <a:avLst/>
          </a:prstGeom>
        </p:spPr>
      </p:pic>
    </p:spTree>
    <p:extLst>
      <p:ext uri="{BB962C8B-B14F-4D97-AF65-F5344CB8AC3E}">
        <p14:creationId xmlns:p14="http://schemas.microsoft.com/office/powerpoint/2010/main" val="34830135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63799" y="4651355"/>
            <a:ext cx="2918158" cy="2254940"/>
          </a:xfrm>
          <a:prstGeom prst="rect">
            <a:avLst/>
          </a:prstGeom>
        </p:spPr>
      </p:pic>
      <p:sp>
        <p:nvSpPr>
          <p:cNvPr id="2" name="Text Placeholder 1"/>
          <p:cNvSpPr>
            <a:spLocks noGrp="1"/>
          </p:cNvSpPr>
          <p:nvPr>
            <p:ph type="body" sz="quarter" idx="10"/>
          </p:nvPr>
        </p:nvSpPr>
        <p:spPr>
          <a:xfrm>
            <a:off x="632733" y="2129303"/>
            <a:ext cx="6268398" cy="4806999"/>
          </a:xfrm>
        </p:spPr>
        <p:txBody>
          <a:bodyPr/>
          <a:lstStyle/>
          <a:p>
            <a:r>
              <a:rPr lang="en-US" dirty="0"/>
              <a:t>Sponsor a neighborhood dog waste station</a:t>
            </a:r>
          </a:p>
          <a:p>
            <a:pPr marL="0" indent="0">
              <a:buNone/>
            </a:pPr>
            <a:endParaRPr lang="en-US" dirty="0"/>
          </a:p>
          <a:p>
            <a:r>
              <a:rPr lang="en-US" dirty="0"/>
              <a:t>Make a Splash grants – up to $4,000 reimbursement</a:t>
            </a:r>
          </a:p>
          <a:p>
            <a:endParaRPr lang="en-US" dirty="0"/>
          </a:p>
          <a:p>
            <a:r>
              <a:rPr lang="en-US" dirty="0"/>
              <a:t>Call in spills or dumping at TacomaFirst311</a:t>
            </a:r>
          </a:p>
        </p:txBody>
      </p:sp>
      <p:sp>
        <p:nvSpPr>
          <p:cNvPr id="3" name="Title 2"/>
          <p:cNvSpPr>
            <a:spLocks noGrp="1"/>
          </p:cNvSpPr>
          <p:nvPr>
            <p:ph type="title"/>
          </p:nvPr>
        </p:nvSpPr>
        <p:spPr>
          <a:xfrm>
            <a:off x="1910080" y="654954"/>
            <a:ext cx="8412798" cy="635635"/>
          </a:xfrm>
        </p:spPr>
        <p:txBody>
          <a:bodyPr/>
          <a:lstStyle/>
          <a:p>
            <a:r>
              <a:rPr lang="en-US" dirty="0">
                <a:latin typeface="Arial" panose="020B0604020202020204" pitchFamily="34" charset="0"/>
                <a:cs typeface="Arial" panose="020B0604020202020204" pitchFamily="34" charset="0"/>
              </a:rPr>
              <a:t>Opportunities for community</a:t>
            </a:r>
          </a:p>
        </p:txBody>
      </p:sp>
      <p:pic>
        <p:nvPicPr>
          <p:cNvPr id="8" name="Picture 7"/>
          <p:cNvPicPr>
            <a:picLocks noChangeAspect="1"/>
          </p:cNvPicPr>
          <p:nvPr/>
        </p:nvPicPr>
        <p:blipFill>
          <a:blip r:embed="rId3"/>
          <a:stretch>
            <a:fillRect/>
          </a:stretch>
        </p:blipFill>
        <p:spPr>
          <a:xfrm>
            <a:off x="5654779" y="4974904"/>
            <a:ext cx="2312089" cy="1370738"/>
          </a:xfrm>
          <a:prstGeom prst="rect">
            <a:avLst/>
          </a:prstGeom>
        </p:spPr>
      </p:pic>
      <p:pic>
        <p:nvPicPr>
          <p:cNvPr id="4" name="Picture 3">
            <a:extLst>
              <a:ext uri="{FF2B5EF4-FFF2-40B4-BE49-F238E27FC236}">
                <a16:creationId xmlns:a16="http://schemas.microsoft.com/office/drawing/2014/main" id="{703E6B54-DD1A-4AE9-AC8D-7A50B67D90D2}"/>
              </a:ext>
            </a:extLst>
          </p:cNvPr>
          <p:cNvPicPr>
            <a:picLocks noChangeAspect="1"/>
          </p:cNvPicPr>
          <p:nvPr/>
        </p:nvPicPr>
        <p:blipFill>
          <a:blip r:embed="rId4"/>
          <a:stretch>
            <a:fillRect/>
          </a:stretch>
        </p:blipFill>
        <p:spPr>
          <a:xfrm>
            <a:off x="7352760" y="2055326"/>
            <a:ext cx="3649990" cy="2738916"/>
          </a:xfrm>
          <a:prstGeom prst="rect">
            <a:avLst/>
          </a:prstGeom>
        </p:spPr>
      </p:pic>
      <p:sp>
        <p:nvSpPr>
          <p:cNvPr id="5" name="TextBox 4">
            <a:extLst>
              <a:ext uri="{FF2B5EF4-FFF2-40B4-BE49-F238E27FC236}">
                <a16:creationId xmlns:a16="http://schemas.microsoft.com/office/drawing/2014/main" id="{2B832681-6D74-41C2-9903-85E8A841440D}"/>
              </a:ext>
            </a:extLst>
          </p:cNvPr>
          <p:cNvSpPr txBox="1"/>
          <p:nvPr/>
        </p:nvSpPr>
        <p:spPr>
          <a:xfrm>
            <a:off x="632733" y="1374359"/>
            <a:ext cx="11371384" cy="523220"/>
          </a:xfrm>
          <a:prstGeom prst="rect">
            <a:avLst/>
          </a:prstGeom>
          <a:noFill/>
        </p:spPr>
        <p:txBody>
          <a:bodyPr wrap="square" rtlCol="0">
            <a:spAutoFit/>
          </a:bodyPr>
          <a:lstStyle/>
          <a:p>
            <a:r>
              <a:rPr lang="en-US" sz="2800" b="1" dirty="0">
                <a:hlinkClick r:id="rId5"/>
              </a:rPr>
              <a:t>www.cityoftacoma.org/preventstormwaterpollution</a:t>
            </a:r>
            <a:endParaRPr lang="en-US" sz="2800" b="1" dirty="0"/>
          </a:p>
        </p:txBody>
      </p:sp>
    </p:spTree>
    <p:extLst>
      <p:ext uri="{BB962C8B-B14F-4D97-AF65-F5344CB8AC3E}">
        <p14:creationId xmlns:p14="http://schemas.microsoft.com/office/powerpoint/2010/main" val="322636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122" name="TextBox 7"/>
          <p:cNvSpPr txBox="1">
            <a:spLocks noChangeArrowheads="1"/>
          </p:cNvSpPr>
          <p:nvPr/>
        </p:nvSpPr>
        <p:spPr bwMode="auto">
          <a:xfrm>
            <a:off x="2576512" y="3153153"/>
            <a:ext cx="749264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r>
              <a:rPr lang="en-US" altLang="en-US" sz="3200" b="1" dirty="0" smtClean="0">
                <a:solidFill>
                  <a:srgbClr val="2F4057"/>
                </a:solidFill>
                <a:latin typeface="Arial" panose="020B0604020202020204" pitchFamily="34" charset="0"/>
                <a:cs typeface="Arial" panose="020B0604020202020204" pitchFamily="34" charset="0"/>
              </a:rPr>
              <a:t>Environmental Services Commission</a:t>
            </a:r>
            <a:endParaRPr lang="en-US" altLang="en-US" sz="3200" b="1" dirty="0">
              <a:solidFill>
                <a:srgbClr val="2F4057"/>
              </a:solidFill>
              <a:latin typeface="Arial" panose="020B0604020202020204" pitchFamily="34" charset="0"/>
              <a:cs typeface="Arial" panose="020B0604020202020204" pitchFamily="34" charset="0"/>
            </a:endParaRPr>
          </a:p>
          <a:p>
            <a:pPr algn="ctr" eaLnBrk="1" hangingPunct="1"/>
            <a:endParaRPr lang="en-US" altLang="en-US" sz="1600" dirty="0">
              <a:latin typeface="Raleway ExtraBold" pitchFamily="34" charset="-52"/>
            </a:endParaRPr>
          </a:p>
        </p:txBody>
      </p:sp>
      <p:sp>
        <p:nvSpPr>
          <p:cNvPr id="5123" name="TextBox 6"/>
          <p:cNvSpPr txBox="1">
            <a:spLocks noChangeArrowheads="1"/>
          </p:cNvSpPr>
          <p:nvPr/>
        </p:nvSpPr>
        <p:spPr bwMode="auto">
          <a:xfrm>
            <a:off x="2400300" y="4078288"/>
            <a:ext cx="74152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r>
              <a:rPr lang="en-US" altLang="en-US" sz="2400" dirty="0">
                <a:latin typeface="Arial" panose="020B0604020202020204" pitchFamily="34" charset="0"/>
                <a:cs typeface="Arial" panose="020B0604020202020204" pitchFamily="34" charset="0"/>
              </a:rPr>
              <a:t>City of Tacoma | Environmental Services Department</a:t>
            </a:r>
          </a:p>
          <a:p>
            <a:pPr algn="ctr" eaLnBrk="1" hangingPunct="1"/>
            <a:endParaRPr lang="en-US" altLang="en-US" sz="1600" dirty="0">
              <a:latin typeface="Raleway ExtraBold" pitchFamily="34" charset="-52"/>
            </a:endParaRPr>
          </a:p>
        </p:txBody>
      </p:sp>
      <p:sp>
        <p:nvSpPr>
          <p:cNvPr id="5124" name="TextBox 8"/>
          <p:cNvSpPr txBox="1">
            <a:spLocks noChangeArrowheads="1"/>
          </p:cNvSpPr>
          <p:nvPr/>
        </p:nvSpPr>
        <p:spPr bwMode="auto">
          <a:xfrm>
            <a:off x="2400300" y="4432300"/>
            <a:ext cx="74390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algn="ctr" eaLnBrk="1" hangingPunct="1"/>
            <a:endParaRPr lang="en-US" altLang="en-US" sz="2400" b="1" dirty="0" smtClean="0">
              <a:solidFill>
                <a:srgbClr val="2F4057"/>
              </a:solidFill>
              <a:latin typeface="Arial" panose="020B0604020202020204" pitchFamily="34" charset="0"/>
              <a:cs typeface="Arial" panose="020B0604020202020204" pitchFamily="34" charset="0"/>
            </a:endParaRPr>
          </a:p>
          <a:p>
            <a:pPr algn="ctr" eaLnBrk="1" hangingPunct="1"/>
            <a:r>
              <a:rPr lang="en-US" altLang="en-US" sz="2400" b="1" dirty="0">
                <a:solidFill>
                  <a:srgbClr val="2F4057"/>
                </a:solidFill>
                <a:latin typeface="Arial" panose="020B0604020202020204" pitchFamily="34" charset="0"/>
                <a:cs typeface="Arial" panose="020B0604020202020204" pitchFamily="34" charset="0"/>
              </a:rPr>
              <a:t>Next ESC Meeting: </a:t>
            </a:r>
            <a:r>
              <a:rPr lang="en-US" altLang="en-US" sz="2400" b="1" dirty="0" smtClean="0">
                <a:solidFill>
                  <a:srgbClr val="2F4057"/>
                </a:solidFill>
                <a:latin typeface="Arial" panose="020B0604020202020204" pitchFamily="34" charset="0"/>
                <a:cs typeface="Arial" panose="020B0604020202020204" pitchFamily="34" charset="0"/>
              </a:rPr>
              <a:t/>
            </a:r>
            <a:br>
              <a:rPr lang="en-US" altLang="en-US" sz="2400" b="1" dirty="0" smtClean="0">
                <a:solidFill>
                  <a:srgbClr val="2F4057"/>
                </a:solidFill>
                <a:latin typeface="Arial" panose="020B0604020202020204" pitchFamily="34" charset="0"/>
                <a:cs typeface="Arial" panose="020B0604020202020204" pitchFamily="34" charset="0"/>
              </a:rPr>
            </a:br>
            <a:r>
              <a:rPr lang="en-US" altLang="en-US" sz="2400" b="1" dirty="0" smtClean="0">
                <a:solidFill>
                  <a:srgbClr val="2F4057"/>
                </a:solidFill>
                <a:latin typeface="Arial" panose="020B0604020202020204" pitchFamily="34" charset="0"/>
                <a:cs typeface="Arial" panose="020B0604020202020204" pitchFamily="34" charset="0"/>
              </a:rPr>
              <a:t>November 18, </a:t>
            </a:r>
            <a:r>
              <a:rPr lang="en-US" altLang="en-US" sz="2400" b="1" dirty="0">
                <a:solidFill>
                  <a:srgbClr val="2F4057"/>
                </a:solidFill>
                <a:latin typeface="Arial" panose="020B0604020202020204" pitchFamily="34" charset="0"/>
                <a:cs typeface="Arial" panose="020B0604020202020204" pitchFamily="34" charset="0"/>
              </a:rPr>
              <a:t>2021 @  4 p.m.</a:t>
            </a:r>
          </a:p>
          <a:p>
            <a:pPr algn="ctr" eaLnBrk="1" hangingPunct="1"/>
            <a:endParaRPr lang="en-US" altLang="en-US" sz="2400" dirty="0">
              <a:latin typeface="Raleway ExtraBold" pitchFamily="34" charset="-52"/>
            </a:endParaRPr>
          </a:p>
        </p:txBody>
      </p:sp>
    </p:spTree>
    <p:extLst>
      <p:ext uri="{BB962C8B-B14F-4D97-AF65-F5344CB8AC3E}">
        <p14:creationId xmlns:p14="http://schemas.microsoft.com/office/powerpoint/2010/main" val="582312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842564" y="637297"/>
            <a:ext cx="7843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King" pitchFamily="2" charset="0"/>
              </a:defRPr>
            </a:lvl1pPr>
            <a:lvl2pPr marL="742950" indent="-285750">
              <a:defRPr>
                <a:solidFill>
                  <a:schemeClr val="tx1"/>
                </a:solidFill>
                <a:latin typeface="King" pitchFamily="2" charset="0"/>
              </a:defRPr>
            </a:lvl2pPr>
            <a:lvl3pPr marL="1143000" indent="-228600">
              <a:defRPr>
                <a:solidFill>
                  <a:schemeClr val="tx1"/>
                </a:solidFill>
                <a:latin typeface="King" pitchFamily="2" charset="0"/>
              </a:defRPr>
            </a:lvl3pPr>
            <a:lvl4pPr marL="1600200" indent="-228600">
              <a:defRPr>
                <a:solidFill>
                  <a:schemeClr val="tx1"/>
                </a:solidFill>
                <a:latin typeface="King" pitchFamily="2" charset="0"/>
              </a:defRPr>
            </a:lvl4pPr>
            <a:lvl5pPr marL="2057400" indent="-228600">
              <a:defRPr>
                <a:solidFill>
                  <a:schemeClr val="tx1"/>
                </a:solidFill>
                <a:latin typeface="King" pitchFamily="2" charset="0"/>
              </a:defRPr>
            </a:lvl5pPr>
            <a:lvl6pPr marL="2514600" indent="-228600" eaLnBrk="0" fontAlgn="base" hangingPunct="0">
              <a:spcBef>
                <a:spcPct val="0"/>
              </a:spcBef>
              <a:spcAft>
                <a:spcPct val="0"/>
              </a:spcAft>
              <a:defRPr>
                <a:solidFill>
                  <a:schemeClr val="tx1"/>
                </a:solidFill>
                <a:latin typeface="King" pitchFamily="2" charset="0"/>
              </a:defRPr>
            </a:lvl6pPr>
            <a:lvl7pPr marL="2971800" indent="-228600" eaLnBrk="0" fontAlgn="base" hangingPunct="0">
              <a:spcBef>
                <a:spcPct val="0"/>
              </a:spcBef>
              <a:spcAft>
                <a:spcPct val="0"/>
              </a:spcAft>
              <a:defRPr>
                <a:solidFill>
                  <a:schemeClr val="tx1"/>
                </a:solidFill>
                <a:latin typeface="King" pitchFamily="2" charset="0"/>
              </a:defRPr>
            </a:lvl7pPr>
            <a:lvl8pPr marL="3429000" indent="-228600" eaLnBrk="0" fontAlgn="base" hangingPunct="0">
              <a:spcBef>
                <a:spcPct val="0"/>
              </a:spcBef>
              <a:spcAft>
                <a:spcPct val="0"/>
              </a:spcAft>
              <a:defRPr>
                <a:solidFill>
                  <a:schemeClr val="tx1"/>
                </a:solidFill>
                <a:latin typeface="King" pitchFamily="2" charset="0"/>
              </a:defRPr>
            </a:lvl8pPr>
            <a:lvl9pPr marL="3886200" indent="-228600" eaLnBrk="0" fontAlgn="base" hangingPunct="0">
              <a:spcBef>
                <a:spcPct val="0"/>
              </a:spcBef>
              <a:spcAft>
                <a:spcPct val="0"/>
              </a:spcAft>
              <a:defRPr>
                <a:solidFill>
                  <a:schemeClr val="tx1"/>
                </a:solidFill>
                <a:latin typeface="King" pitchFamily="2" charset="0"/>
              </a:defRPr>
            </a:lvl9pPr>
          </a:lstStyle>
          <a:p>
            <a:pPr eaLnBrk="1" hangingPunct="1"/>
            <a:r>
              <a:rPr lang="en-US" altLang="en-US" sz="4400" b="1" dirty="0" smtClean="0">
                <a:solidFill>
                  <a:schemeClr val="bg1"/>
                </a:solidFill>
                <a:latin typeface="Arial" panose="020B0604020202020204" pitchFamily="34" charset="0"/>
                <a:cs typeface="Arial" panose="020B0604020202020204" pitchFamily="34" charset="0"/>
              </a:rPr>
              <a:t>Agenda</a:t>
            </a:r>
            <a:endParaRPr lang="en-US" altLang="en-US" sz="1600" b="1" dirty="0">
              <a:solidFill>
                <a:srgbClr val="CA4E39"/>
              </a:solidFill>
              <a:latin typeface="Arial" panose="020B0604020202020204" pitchFamily="34" charset="0"/>
              <a:cs typeface="Arial" panose="020B0604020202020204" pitchFamily="34" charset="0"/>
            </a:endParaRPr>
          </a:p>
          <a:p>
            <a:pPr eaLnBrk="1" hangingPunct="1"/>
            <a:endParaRPr lang="en-US" altLang="en-US" sz="1600" dirty="0">
              <a:solidFill>
                <a:schemeClr val="bg1"/>
              </a:solidFill>
              <a:latin typeface="Raleway ExtraBold" pitchFamily="34" charset="-52"/>
            </a:endParaRPr>
          </a:p>
        </p:txBody>
      </p:sp>
      <p:sp>
        <p:nvSpPr>
          <p:cNvPr id="27" name="Подзаголовок 2"/>
          <p:cNvSpPr txBox="1">
            <a:spLocks/>
          </p:cNvSpPr>
          <p:nvPr/>
        </p:nvSpPr>
        <p:spPr>
          <a:xfrm>
            <a:off x="564573" y="2292688"/>
            <a:ext cx="11627427" cy="3453485"/>
          </a:xfrm>
          <a:prstGeom prst="rect">
            <a:avLst/>
          </a:prstGeom>
        </p:spPr>
        <p:txBody>
          <a:bodyPr spcCol="18000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Welcome</a:t>
            </a:r>
          </a:p>
          <a:p>
            <a:r>
              <a:rPr lang="en-US" sz="3600" dirty="0" smtClean="0"/>
              <a:t>Strategic Plan BEE Team Update:</a:t>
            </a:r>
            <a:r>
              <a:rPr lang="en-US" sz="3600" dirty="0"/>
              <a:t> Christina Curran</a:t>
            </a:r>
          </a:p>
          <a:p>
            <a:r>
              <a:rPr lang="en-US" altLang="en-US" sz="3600" dirty="0"/>
              <a:t>Watershed Prioritization and Stormwater </a:t>
            </a:r>
            <a:r>
              <a:rPr lang="en-US" altLang="en-US" sz="3600" dirty="0"/>
              <a:t>Outreach</a:t>
            </a:r>
            <a:r>
              <a:rPr lang="en-US" sz="3600" dirty="0"/>
              <a:t>: </a:t>
            </a:r>
            <a:br>
              <a:rPr lang="en-US" sz="3600" dirty="0"/>
            </a:br>
            <a:r>
              <a:rPr lang="en-US" sz="3600" dirty="0" smtClean="0"/>
              <a:t>Shauna Hansen &amp; Sarah Norberg</a:t>
            </a:r>
            <a:endParaRPr lang="en-US" sz="3600" dirty="0"/>
          </a:p>
          <a:p>
            <a:r>
              <a:rPr lang="en-US" sz="3600" dirty="0" smtClean="0"/>
              <a:t>Other </a:t>
            </a:r>
            <a:r>
              <a:rPr lang="en-US" sz="3600" dirty="0"/>
              <a:t>Items of Interest</a:t>
            </a:r>
          </a:p>
          <a:p>
            <a:r>
              <a:rPr lang="en-US" sz="3600" dirty="0"/>
              <a:t>Adjournment</a:t>
            </a:r>
          </a:p>
          <a:p>
            <a:pPr marL="0" indent="0" fontAlgn="auto">
              <a:lnSpc>
                <a:spcPct val="150000"/>
              </a:lnSpc>
              <a:spcBef>
                <a:spcPts val="0"/>
              </a:spcBef>
              <a:spcAft>
                <a:spcPts val="0"/>
              </a:spcAft>
              <a:buNone/>
              <a:defRPr/>
            </a:pPr>
            <a:endParaRPr lang="en-US" kern="0" dirty="0">
              <a:latin typeface="Arial" panose="020B0604020202020204" pitchFamily="34" charset="0"/>
              <a:ea typeface="Karla" pitchFamily="2" charset="0"/>
              <a:cs typeface="Arial" panose="020B0604020202020204" pitchFamily="34" charset="0"/>
            </a:endParaRPr>
          </a:p>
          <a:p>
            <a:pPr marL="0" indent="0" fontAlgn="auto">
              <a:lnSpc>
                <a:spcPct val="150000"/>
              </a:lnSpc>
              <a:spcBef>
                <a:spcPts val="0"/>
              </a:spcBef>
              <a:spcAft>
                <a:spcPts val="0"/>
              </a:spcAft>
              <a:buNone/>
              <a:defRPr/>
            </a:pPr>
            <a:endParaRPr lang="en-US" kern="0" dirty="0">
              <a:latin typeface="Arial" panose="020B0604020202020204" pitchFamily="34" charset="0"/>
              <a:ea typeface="Karla" pitchFamily="2" charset="0"/>
              <a:cs typeface="Arial" panose="020B0604020202020204" pitchFamily="34" charset="0"/>
            </a:endParaRPr>
          </a:p>
          <a:p>
            <a:pPr fontAlgn="auto">
              <a:lnSpc>
                <a:spcPct val="150000"/>
              </a:lnSpc>
              <a:spcBef>
                <a:spcPts val="0"/>
              </a:spcBef>
              <a:spcAft>
                <a:spcPts val="0"/>
              </a:spcAft>
              <a:defRPr/>
            </a:pPr>
            <a:endParaRPr lang="en-US" kern="0" dirty="0">
              <a:latin typeface="Arial" panose="020B0604020202020204" pitchFamily="34" charset="0"/>
              <a:ea typeface="Karla" pitchFamily="2"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469571" y="1727835"/>
            <a:ext cx="9731829" cy="3987800"/>
          </a:xfrm>
        </p:spPr>
        <p:txBody>
          <a:bodyPr/>
          <a:lstStyle/>
          <a:p>
            <a:pPr marL="0" indent="0" fontAlgn="auto">
              <a:lnSpc>
                <a:spcPct val="150000"/>
              </a:lnSpc>
              <a:spcBef>
                <a:spcPts val="0"/>
              </a:spcBef>
              <a:spcAft>
                <a:spcPts val="0"/>
              </a:spcAft>
              <a:buNone/>
              <a:defRPr/>
            </a:pPr>
            <a:endParaRPr lang="en-US" sz="2000" kern="0" dirty="0">
              <a:latin typeface="Arial" panose="020B0604020202020204" pitchFamily="34" charset="0"/>
              <a:ea typeface="Karla" pitchFamily="2" charset="0"/>
              <a:cs typeface="Arial" panose="020B0604020202020204" pitchFamily="34" charset="0"/>
            </a:endParaRPr>
          </a:p>
        </p:txBody>
      </p:sp>
      <p:sp>
        <p:nvSpPr>
          <p:cNvPr id="3" name="Title 2"/>
          <p:cNvSpPr>
            <a:spLocks noGrp="1"/>
          </p:cNvSpPr>
          <p:nvPr>
            <p:ph type="title"/>
          </p:nvPr>
        </p:nvSpPr>
        <p:spPr/>
        <p:txBody>
          <a:bodyPr/>
          <a:lstStyle/>
          <a:p>
            <a:r>
              <a:rPr lang="en-US" dirty="0" smtClean="0">
                <a:latin typeface="Arial" panose="020B0604020202020204" pitchFamily="34" charset="0"/>
                <a:cs typeface="Arial" panose="020B0604020202020204" pitchFamily="34" charset="0"/>
              </a:rPr>
              <a:t>2021 Work Plan</a:t>
            </a:r>
            <a:endParaRPr lang="en-US" dirty="0">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08413609"/>
              </p:ext>
            </p:extLst>
          </p:nvPr>
        </p:nvGraphicFramePr>
        <p:xfrm>
          <a:off x="870988" y="1387281"/>
          <a:ext cx="10559011" cy="5273434"/>
        </p:xfrm>
        <a:graphic>
          <a:graphicData uri="http://schemas.openxmlformats.org/drawingml/2006/table">
            <a:tbl>
              <a:tblPr firstRow="1" bandRow="1">
                <a:effectLst>
                  <a:outerShdw blurRad="50800" dist="38100" dir="8100000" algn="tr" rotWithShape="0">
                    <a:prstClr val="black">
                      <a:alpha val="40000"/>
                    </a:prstClr>
                  </a:outerShdw>
                </a:effectLst>
                <a:tableStyleId>{5C22544A-7EE6-4342-B048-85BDC9FD1C3A}</a:tableStyleId>
              </a:tblPr>
              <a:tblGrid>
                <a:gridCol w="3331113">
                  <a:extLst>
                    <a:ext uri="{9D8B030D-6E8A-4147-A177-3AD203B41FA5}">
                      <a16:colId xmlns:a16="http://schemas.microsoft.com/office/drawing/2014/main" val="604157055"/>
                    </a:ext>
                  </a:extLst>
                </a:gridCol>
                <a:gridCol w="7227898">
                  <a:extLst>
                    <a:ext uri="{9D8B030D-6E8A-4147-A177-3AD203B41FA5}">
                      <a16:colId xmlns:a16="http://schemas.microsoft.com/office/drawing/2014/main" val="303839639"/>
                    </a:ext>
                  </a:extLst>
                </a:gridCol>
              </a:tblGrid>
              <a:tr h="295217">
                <a:tc>
                  <a:txBody>
                    <a:bodyPr/>
                    <a:lstStyle/>
                    <a:p>
                      <a:r>
                        <a:rPr lang="en-US" sz="1200" dirty="0" smtClean="0"/>
                        <a:t>Meeting</a:t>
                      </a:r>
                      <a:r>
                        <a:rPr lang="en-US" sz="1200" baseline="0" dirty="0" smtClean="0"/>
                        <a:t> </a:t>
                      </a:r>
                      <a:r>
                        <a:rPr lang="en-US" sz="1200" dirty="0" smtClean="0"/>
                        <a:t>Date</a:t>
                      </a:r>
                      <a:endParaRPr lang="en-US" sz="1200" dirty="0"/>
                    </a:p>
                  </a:txBody>
                  <a:tcPr>
                    <a:solidFill>
                      <a:schemeClr val="accent1">
                        <a:lumMod val="75000"/>
                      </a:schemeClr>
                    </a:solidFill>
                  </a:tcPr>
                </a:tc>
                <a:tc>
                  <a:txBody>
                    <a:bodyPr/>
                    <a:lstStyle/>
                    <a:p>
                      <a:r>
                        <a:rPr lang="en-US" sz="1200" dirty="0" smtClean="0"/>
                        <a:t>Draft</a:t>
                      </a:r>
                      <a:r>
                        <a:rPr lang="en-US" sz="1200" baseline="0" dirty="0" smtClean="0"/>
                        <a:t> </a:t>
                      </a:r>
                      <a:r>
                        <a:rPr lang="en-US" sz="1200" dirty="0" smtClean="0"/>
                        <a:t>Topics</a:t>
                      </a:r>
                      <a:endParaRPr lang="en-US" sz="1200" dirty="0"/>
                    </a:p>
                  </a:txBody>
                  <a:tcPr>
                    <a:solidFill>
                      <a:schemeClr val="accent1">
                        <a:lumMod val="75000"/>
                      </a:schemeClr>
                    </a:solidFill>
                  </a:tcPr>
                </a:tc>
                <a:extLst>
                  <a:ext uri="{0D108BD9-81ED-4DB2-BD59-A6C34878D82A}">
                    <a16:rowId xmlns:a16="http://schemas.microsoft.com/office/drawing/2014/main" val="3587185734"/>
                  </a:ext>
                </a:extLst>
              </a:tr>
              <a:tr h="678627">
                <a:tc>
                  <a:txBody>
                    <a:bodyPr/>
                    <a:lstStyle/>
                    <a:p>
                      <a:r>
                        <a:rPr lang="en-US" sz="1200" b="1" dirty="0" smtClean="0"/>
                        <a:t>February</a:t>
                      </a:r>
                      <a:r>
                        <a:rPr lang="en-US" sz="1200" b="1" baseline="0" dirty="0" smtClean="0"/>
                        <a:t> 11</a:t>
                      </a:r>
                      <a:endParaRPr lang="en-US" sz="1200" b="1" dirty="0"/>
                    </a:p>
                  </a:txBody>
                  <a:tcPr/>
                </a:tc>
                <a:tc>
                  <a:txBody>
                    <a:bodyPr/>
                    <a:lstStyle/>
                    <a:p>
                      <a:pPr marL="285750" indent="-285750">
                        <a:buFont typeface="Arial" panose="020B0604020202020204" pitchFamily="34" charset="0"/>
                        <a:buChar char="•"/>
                      </a:pPr>
                      <a:r>
                        <a:rPr lang="en-US" sz="1200" dirty="0" smtClean="0"/>
                        <a:t>Election of chair &amp; vice-chair</a:t>
                      </a:r>
                    </a:p>
                    <a:p>
                      <a:pPr marL="285750" indent="-285750">
                        <a:buFont typeface="Arial" panose="020B0604020202020204" pitchFamily="34" charset="0"/>
                        <a:buChar char="•"/>
                      </a:pPr>
                      <a:r>
                        <a:rPr lang="en-US" sz="1200" dirty="0" smtClean="0"/>
                        <a:t>Meeting schedule</a:t>
                      </a:r>
                      <a:r>
                        <a:rPr lang="en-US" sz="1200" baseline="0" dirty="0" smtClean="0"/>
                        <a:t> for 2021 &amp; work plan</a:t>
                      </a:r>
                    </a:p>
                    <a:p>
                      <a:pPr marL="285750" indent="-285750">
                        <a:buFont typeface="Arial" panose="020B0604020202020204" pitchFamily="34" charset="0"/>
                        <a:buChar char="•"/>
                      </a:pPr>
                      <a:r>
                        <a:rPr lang="en-US" sz="1200" baseline="0" dirty="0" smtClean="0"/>
                        <a:t>Five Utilities in Tacoma video</a:t>
                      </a:r>
                      <a:endParaRPr lang="en-US" sz="1200" dirty="0"/>
                    </a:p>
                  </a:txBody>
                  <a:tcPr/>
                </a:tc>
                <a:extLst>
                  <a:ext uri="{0D108BD9-81ED-4DB2-BD59-A6C34878D82A}">
                    <a16:rowId xmlns:a16="http://schemas.microsoft.com/office/drawing/2014/main" val="2652936504"/>
                  </a:ext>
                </a:extLst>
              </a:tr>
              <a:tr h="295217">
                <a:tc>
                  <a:txBody>
                    <a:bodyPr/>
                    <a:lstStyle/>
                    <a:p>
                      <a:r>
                        <a:rPr lang="en-US" sz="1200" b="1" dirty="0" smtClean="0"/>
                        <a:t>March 11</a:t>
                      </a:r>
                      <a:endParaRPr lang="en-US" sz="1200" b="1" dirty="0"/>
                    </a:p>
                  </a:txBody>
                  <a:tcPr/>
                </a:tc>
                <a:tc>
                  <a:txBody>
                    <a:bodyPr/>
                    <a:lstStyle/>
                    <a:p>
                      <a:pPr marL="285750" indent="-285750">
                        <a:buFont typeface="Arial" panose="020B0604020202020204" pitchFamily="34" charset="0"/>
                        <a:buChar char="•"/>
                      </a:pPr>
                      <a:r>
                        <a:rPr lang="en-US" sz="1200" dirty="0" smtClean="0"/>
                        <a:t>Canceled</a:t>
                      </a:r>
                      <a:endParaRPr lang="en-US" sz="1200" dirty="0"/>
                    </a:p>
                  </a:txBody>
                  <a:tcPr/>
                </a:tc>
                <a:extLst>
                  <a:ext uri="{0D108BD9-81ED-4DB2-BD59-A6C34878D82A}">
                    <a16:rowId xmlns:a16="http://schemas.microsoft.com/office/drawing/2014/main" val="710767672"/>
                  </a:ext>
                </a:extLst>
              </a:tr>
              <a:tr h="678627">
                <a:tc>
                  <a:txBody>
                    <a:bodyPr/>
                    <a:lstStyle/>
                    <a:p>
                      <a:r>
                        <a:rPr lang="en-US" sz="1200" b="1" baseline="0" dirty="0" smtClean="0">
                          <a:solidFill>
                            <a:schemeClr val="tx1"/>
                          </a:solidFill>
                        </a:rPr>
                        <a:t>April 8</a:t>
                      </a:r>
                      <a:endParaRPr lang="en-US" sz="1200" b="1" baseline="0" dirty="0">
                        <a:solidFill>
                          <a:schemeClr val="tx1"/>
                        </a:solidFill>
                      </a:endParaRPr>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1200" baseline="0" dirty="0" smtClean="0">
                          <a:solidFill>
                            <a:schemeClr val="tx1"/>
                          </a:solidFill>
                        </a:rPr>
                        <a:t>Impacts of COVID-19 on Budget</a:t>
                      </a:r>
                    </a:p>
                    <a:p>
                      <a:pPr marL="285750" indent="-285750">
                        <a:buFont typeface="Arial" panose="020B0604020202020204" pitchFamily="34" charset="0"/>
                        <a:buChar char="•"/>
                      </a:pPr>
                      <a:r>
                        <a:rPr lang="en-US" sz="1200" baseline="0" dirty="0" smtClean="0">
                          <a:solidFill>
                            <a:schemeClr val="tx1"/>
                          </a:solidFill>
                        </a:rPr>
                        <a:t>TMC 12.08 Updates</a:t>
                      </a:r>
                    </a:p>
                    <a:p>
                      <a:pPr marL="285750" indent="-285750">
                        <a:buFont typeface="Arial" panose="020B0604020202020204" pitchFamily="34" charset="0"/>
                        <a:buChar char="•"/>
                      </a:pPr>
                      <a:r>
                        <a:rPr lang="en-US" sz="1200" baseline="0" dirty="0" smtClean="0">
                          <a:solidFill>
                            <a:schemeClr val="tx1"/>
                          </a:solidFill>
                        </a:rPr>
                        <a:t>Stormwater Management Manual Update</a:t>
                      </a:r>
                      <a:endParaRPr lang="en-US" sz="1200" baseline="0"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2642040457"/>
                  </a:ext>
                </a:extLst>
              </a:tr>
              <a:tr h="480694">
                <a:tc>
                  <a:txBody>
                    <a:bodyPr/>
                    <a:lstStyle/>
                    <a:p>
                      <a:r>
                        <a:rPr lang="en-US" sz="1200" b="1" dirty="0" smtClean="0"/>
                        <a:t>May 13</a:t>
                      </a:r>
                      <a:endParaRPr lang="en-US" sz="1200" b="1" dirty="0"/>
                    </a:p>
                  </a:txBody>
                  <a:tcPr/>
                </a:tc>
                <a:tc>
                  <a:txBody>
                    <a:bodyPr/>
                    <a:lstStyle/>
                    <a:p>
                      <a:pPr marL="285750" indent="-285750">
                        <a:buFont typeface="Arial" panose="020B0604020202020204" pitchFamily="34" charset="0"/>
                        <a:buChar char="•"/>
                      </a:pPr>
                      <a:r>
                        <a:rPr lang="en-US" sz="1200" dirty="0" smtClean="0"/>
                        <a:t>Canceled</a:t>
                      </a:r>
                      <a:br>
                        <a:rPr lang="en-US" sz="1200" dirty="0" smtClean="0"/>
                      </a:br>
                      <a:r>
                        <a:rPr lang="en-US" sz="1200" dirty="0" smtClean="0"/>
                        <a:t>Note: ES attends</a:t>
                      </a:r>
                      <a:r>
                        <a:rPr lang="en-US" sz="1200" baseline="0" dirty="0" smtClean="0"/>
                        <a:t> GPFC (Gov. Performance &amp; Finance) meeting to provide an overview of ESC</a:t>
                      </a:r>
                      <a:endParaRPr lang="en-US" sz="1200" dirty="0"/>
                    </a:p>
                  </a:txBody>
                  <a:tcPr/>
                </a:tc>
                <a:extLst>
                  <a:ext uri="{0D108BD9-81ED-4DB2-BD59-A6C34878D82A}">
                    <a16:rowId xmlns:a16="http://schemas.microsoft.com/office/drawing/2014/main" val="3410368774"/>
                  </a:ext>
                </a:extLst>
              </a:tr>
              <a:tr h="480694">
                <a:tc>
                  <a:txBody>
                    <a:bodyPr/>
                    <a:lstStyle/>
                    <a:p>
                      <a:r>
                        <a:rPr lang="en-US" sz="1200" b="1" dirty="0" smtClean="0"/>
                        <a:t>June 10 </a:t>
                      </a:r>
                      <a:endParaRPr lang="en-US" sz="1200" b="1" dirty="0"/>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1200" dirty="0" smtClean="0"/>
                        <a:t>2020 ES Financial Update</a:t>
                      </a:r>
                    </a:p>
                    <a:p>
                      <a:pPr marL="285750" indent="-285750">
                        <a:buFont typeface="Arial" panose="020B0604020202020204" pitchFamily="34" charset="0"/>
                        <a:buChar char="•"/>
                      </a:pPr>
                      <a:r>
                        <a:rPr lang="en-US" sz="1200" dirty="0" smtClean="0"/>
                        <a:t>Virtual</a:t>
                      </a:r>
                      <a:r>
                        <a:rPr lang="en-US" sz="1200" baseline="0" dirty="0" smtClean="0"/>
                        <a:t> Tours and Videos</a:t>
                      </a:r>
                      <a:endParaRPr lang="en-US" sz="1200" dirty="0" smtClean="0"/>
                    </a:p>
                  </a:txBody>
                  <a:tcPr>
                    <a:solidFill>
                      <a:schemeClr val="accent1">
                        <a:lumMod val="40000"/>
                        <a:lumOff val="60000"/>
                      </a:schemeClr>
                    </a:solidFill>
                  </a:tcPr>
                </a:tc>
                <a:extLst>
                  <a:ext uri="{0D108BD9-81ED-4DB2-BD59-A6C34878D82A}">
                    <a16:rowId xmlns:a16="http://schemas.microsoft.com/office/drawing/2014/main" val="1505751236"/>
                  </a:ext>
                </a:extLst>
              </a:tr>
              <a:tr h="412496">
                <a:tc>
                  <a:txBody>
                    <a:bodyPr/>
                    <a:lstStyle/>
                    <a:p>
                      <a:r>
                        <a:rPr lang="en-US" sz="1200" b="1" dirty="0" smtClean="0"/>
                        <a:t>July 15:</a:t>
                      </a:r>
                      <a:r>
                        <a:rPr lang="en-US" sz="1200" b="1" baseline="0" dirty="0" smtClean="0"/>
                        <a:t> </a:t>
                      </a:r>
                      <a:r>
                        <a:rPr lang="en-US" sz="1200" i="1" dirty="0" smtClean="0"/>
                        <a:t>Special</a:t>
                      </a:r>
                      <a:r>
                        <a:rPr lang="en-US" sz="1200" i="1" baseline="0" dirty="0" smtClean="0"/>
                        <a:t> Meeting Date</a:t>
                      </a:r>
                      <a:endParaRPr lang="en-US" sz="1200" i="1" dirty="0"/>
                    </a:p>
                  </a:txBody>
                  <a:tcPr/>
                </a:tc>
                <a:tc>
                  <a:txBody>
                    <a:bodyPr/>
                    <a:lstStyle/>
                    <a:p>
                      <a:pPr marL="285750" indent="-285750">
                        <a:buFont typeface="Arial" panose="020B0604020202020204" pitchFamily="34" charset="0"/>
                        <a:buChar char="•"/>
                      </a:pPr>
                      <a:r>
                        <a:rPr lang="en-US" sz="1200" dirty="0" smtClean="0"/>
                        <a:t>Tours: Solid Waste (tentative)</a:t>
                      </a:r>
                      <a:endParaRPr lang="en-US" sz="1200" dirty="0"/>
                    </a:p>
                  </a:txBody>
                  <a:tcPr/>
                </a:tc>
                <a:extLst>
                  <a:ext uri="{0D108BD9-81ED-4DB2-BD59-A6C34878D82A}">
                    <a16:rowId xmlns:a16="http://schemas.microsoft.com/office/drawing/2014/main" val="2084975249"/>
                  </a:ext>
                </a:extLst>
              </a:tr>
              <a:tr h="295217">
                <a:tc>
                  <a:txBody>
                    <a:bodyPr/>
                    <a:lstStyle/>
                    <a:p>
                      <a:r>
                        <a:rPr lang="en-US" sz="1200" b="1" dirty="0" smtClean="0"/>
                        <a:t>August 12</a:t>
                      </a:r>
                      <a:endParaRPr lang="en-US" sz="1200" b="1" dirty="0"/>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1200" dirty="0" smtClean="0"/>
                        <a:t>Canceled</a:t>
                      </a:r>
                      <a:endParaRPr lang="en-US" sz="1200" dirty="0"/>
                    </a:p>
                  </a:txBody>
                  <a:tcPr>
                    <a:solidFill>
                      <a:schemeClr val="accent1">
                        <a:lumMod val="40000"/>
                        <a:lumOff val="60000"/>
                      </a:schemeClr>
                    </a:solidFill>
                  </a:tcPr>
                </a:tc>
                <a:extLst>
                  <a:ext uri="{0D108BD9-81ED-4DB2-BD59-A6C34878D82A}">
                    <a16:rowId xmlns:a16="http://schemas.microsoft.com/office/drawing/2014/main" val="1870472038"/>
                  </a:ext>
                </a:extLst>
              </a:tr>
              <a:tr h="412496">
                <a:tc>
                  <a:txBody>
                    <a:bodyPr/>
                    <a:lstStyle/>
                    <a:p>
                      <a:r>
                        <a:rPr lang="en-US" sz="1200" b="1" dirty="0" smtClean="0"/>
                        <a:t>September 16:</a:t>
                      </a:r>
                      <a:r>
                        <a:rPr lang="en-US" sz="1200" b="1" baseline="0" dirty="0" smtClean="0"/>
                        <a:t> </a:t>
                      </a:r>
                      <a:r>
                        <a:rPr lang="en-US" sz="1200" i="1" dirty="0" smtClean="0"/>
                        <a:t>Special Meeting Date</a:t>
                      </a:r>
                      <a:endParaRPr lang="en-US" sz="1200" i="1" dirty="0"/>
                    </a:p>
                  </a:txBody>
                  <a:tcPr/>
                </a:tc>
                <a:tc>
                  <a:txBody>
                    <a:bodyPr/>
                    <a:lstStyle/>
                    <a:p>
                      <a:pPr marL="285750" indent="-285750">
                        <a:buFont typeface="Arial" panose="020B0604020202020204" pitchFamily="34" charset="0"/>
                        <a:buChar char="•"/>
                      </a:pPr>
                      <a:r>
                        <a:rPr lang="en-US" sz="1200" dirty="0" smtClean="0"/>
                        <a:t>Canceled</a:t>
                      </a:r>
                      <a:endParaRPr lang="en-US" sz="1200" dirty="0"/>
                    </a:p>
                  </a:txBody>
                  <a:tcPr/>
                </a:tc>
                <a:extLst>
                  <a:ext uri="{0D108BD9-81ED-4DB2-BD59-A6C34878D82A}">
                    <a16:rowId xmlns:a16="http://schemas.microsoft.com/office/drawing/2014/main" val="537871598"/>
                  </a:ext>
                </a:extLst>
              </a:tr>
              <a:tr h="480694">
                <a:tc>
                  <a:txBody>
                    <a:bodyPr/>
                    <a:lstStyle/>
                    <a:p>
                      <a:r>
                        <a:rPr lang="en-US" sz="1200" b="1" i="0" dirty="0" smtClean="0"/>
                        <a:t>October 14</a:t>
                      </a:r>
                      <a:endParaRPr lang="en-US" sz="1200" b="1" i="0" dirty="0"/>
                    </a:p>
                  </a:txBody>
                  <a:tcPr>
                    <a:solidFill>
                      <a:schemeClr val="accent4"/>
                    </a:solidFill>
                  </a:tcPr>
                </a:tc>
                <a:tc>
                  <a:txBody>
                    <a:bodyPr/>
                    <a:lstStyle/>
                    <a:p>
                      <a:pPr marL="285750" indent="-285750">
                        <a:buFont typeface="Arial" panose="020B0604020202020204" pitchFamily="34" charset="0"/>
                        <a:buChar char="•"/>
                      </a:pPr>
                      <a:r>
                        <a:rPr lang="en-US" sz="1200" dirty="0" smtClean="0"/>
                        <a:t>ES Strategic Plan Update – Bee Team </a:t>
                      </a:r>
                      <a:r>
                        <a:rPr lang="en-US" sz="1200" dirty="0" smtClean="0"/>
                        <a:t>Update</a:t>
                      </a:r>
                    </a:p>
                    <a:p>
                      <a:pPr marL="285750" indent="-285750">
                        <a:buFont typeface="Arial" panose="020B0604020202020204" pitchFamily="34" charset="0"/>
                        <a:buChar char="•"/>
                      </a:pPr>
                      <a:r>
                        <a:rPr lang="en-US" altLang="en-US" sz="1200" kern="1200" dirty="0" smtClean="0">
                          <a:solidFill>
                            <a:schemeClr val="dk1"/>
                          </a:solidFill>
                          <a:latin typeface="+mn-lt"/>
                          <a:ea typeface="+mn-ea"/>
                          <a:cs typeface="+mn-cs"/>
                        </a:rPr>
                        <a:t>Watershed Prioritization and Stormwater Outreach</a:t>
                      </a:r>
                      <a:endParaRPr lang="en-US" altLang="en-US" sz="1200" kern="1200" dirty="0" smtClean="0">
                        <a:solidFill>
                          <a:schemeClr val="dk1"/>
                        </a:solidFill>
                        <a:latin typeface="+mn-lt"/>
                        <a:ea typeface="+mn-ea"/>
                        <a:cs typeface="+mn-cs"/>
                      </a:endParaRPr>
                    </a:p>
                  </a:txBody>
                  <a:tcPr>
                    <a:solidFill>
                      <a:schemeClr val="accent4"/>
                    </a:solidFill>
                  </a:tcPr>
                </a:tc>
                <a:extLst>
                  <a:ext uri="{0D108BD9-81ED-4DB2-BD59-A6C34878D82A}">
                    <a16:rowId xmlns:a16="http://schemas.microsoft.com/office/drawing/2014/main" val="2161913432"/>
                  </a:ext>
                </a:extLst>
              </a:tr>
              <a:tr h="480694">
                <a:tc>
                  <a:txBody>
                    <a:bodyPr/>
                    <a:lstStyle/>
                    <a:p>
                      <a:r>
                        <a:rPr lang="en-US" sz="1200" b="1" i="0" dirty="0" smtClean="0"/>
                        <a:t>November </a:t>
                      </a:r>
                      <a:r>
                        <a:rPr lang="en-US" sz="1200" b="1" i="0" dirty="0" smtClean="0"/>
                        <a:t>18: </a:t>
                      </a:r>
                      <a:r>
                        <a:rPr lang="en-US" sz="1200" i="1" dirty="0" smtClean="0"/>
                        <a:t>Special Meeting Date</a:t>
                      </a:r>
                      <a:endParaRPr lang="en-US" sz="1200" b="1" i="0" dirty="0"/>
                    </a:p>
                  </a:txBody>
                  <a:tcPr/>
                </a:tc>
                <a:tc>
                  <a:txBody>
                    <a:bodyPr/>
                    <a:lstStyle/>
                    <a:p>
                      <a:pPr marL="285750" indent="-285750">
                        <a:buFont typeface="Arial" panose="020B0604020202020204" pitchFamily="34" charset="0"/>
                        <a:buChar char="•"/>
                      </a:pPr>
                      <a:r>
                        <a:rPr lang="en-US" sz="1200" dirty="0" smtClean="0"/>
                        <a:t>Agenda for upcoming Rate &amp;</a:t>
                      </a:r>
                      <a:r>
                        <a:rPr lang="en-US" sz="1200" baseline="0" dirty="0" smtClean="0"/>
                        <a:t> Budget </a:t>
                      </a:r>
                      <a:r>
                        <a:rPr lang="en-US" sz="1200" baseline="0" dirty="0" smtClean="0"/>
                        <a:t>Year</a:t>
                      </a:r>
                    </a:p>
                    <a:p>
                      <a:pPr marL="285750" indent="-285750">
                        <a:buFont typeface="Arial" panose="020B0604020202020204" pitchFamily="34" charset="0"/>
                        <a:buChar char="•"/>
                      </a:pPr>
                      <a:r>
                        <a:rPr lang="en-US" sz="1200" baseline="0" dirty="0" smtClean="0"/>
                        <a:t>Wastewater Comprehensive Plan Overview</a:t>
                      </a:r>
                      <a:endParaRPr lang="en-US" sz="1200" baseline="0" dirty="0" smtClean="0"/>
                    </a:p>
                  </a:txBody>
                  <a:tcPr/>
                </a:tc>
                <a:extLst>
                  <a:ext uri="{0D108BD9-81ED-4DB2-BD59-A6C34878D82A}">
                    <a16:rowId xmlns:a16="http://schemas.microsoft.com/office/drawing/2014/main" val="4168244296"/>
                  </a:ext>
                </a:extLst>
              </a:tr>
              <a:tr h="282761">
                <a:tc>
                  <a:txBody>
                    <a:bodyPr/>
                    <a:lstStyle/>
                    <a:p>
                      <a:r>
                        <a:rPr lang="en-US" sz="1200" b="1" i="0" dirty="0" smtClean="0"/>
                        <a:t>December 9</a:t>
                      </a:r>
                      <a:endParaRPr lang="en-US" sz="1200" b="1" i="0" dirty="0"/>
                    </a:p>
                  </a:txBody>
                  <a:tcPr>
                    <a:solidFill>
                      <a:schemeClr val="accent1">
                        <a:lumMod val="40000"/>
                        <a:lumOff val="60000"/>
                      </a:schemeClr>
                    </a:solidFill>
                  </a:tcPr>
                </a:tc>
                <a:tc>
                  <a:txBody>
                    <a:bodyPr/>
                    <a:lstStyle/>
                    <a:p>
                      <a:pPr marL="285750" indent="-285750">
                        <a:buFont typeface="Arial" panose="020B0604020202020204" pitchFamily="34" charset="0"/>
                        <a:buChar char="•"/>
                      </a:pPr>
                      <a:r>
                        <a:rPr lang="en-US" sz="1200" dirty="0" smtClean="0"/>
                        <a:t>Canceled</a:t>
                      </a:r>
                      <a:endParaRPr lang="en-US" sz="1200" dirty="0"/>
                    </a:p>
                  </a:txBody>
                  <a:tcPr>
                    <a:solidFill>
                      <a:schemeClr val="accent1">
                        <a:lumMod val="40000"/>
                        <a:lumOff val="60000"/>
                      </a:schemeClr>
                    </a:solidFill>
                  </a:tcPr>
                </a:tc>
                <a:extLst>
                  <a:ext uri="{0D108BD9-81ED-4DB2-BD59-A6C34878D82A}">
                    <a16:rowId xmlns:a16="http://schemas.microsoft.com/office/drawing/2014/main" val="3184411729"/>
                  </a:ext>
                </a:extLst>
              </a:tr>
            </a:tbl>
          </a:graphicData>
        </a:graphic>
      </p:graphicFrame>
    </p:spTree>
    <p:extLst>
      <p:ext uri="{BB962C8B-B14F-4D97-AF65-F5344CB8AC3E}">
        <p14:creationId xmlns:p14="http://schemas.microsoft.com/office/powerpoint/2010/main" val="4273452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164027" y="2527925"/>
            <a:ext cx="9746428" cy="786775"/>
          </a:xfrm>
        </p:spPr>
        <p:txBody>
          <a:bodyPr/>
          <a:lstStyle/>
          <a:p>
            <a:pPr marL="0" indent="0" eaLnBrk="1" hangingPunct="1">
              <a:buNone/>
            </a:pPr>
            <a:r>
              <a:rPr lang="en-US" altLang="en-US" sz="4400" b="1" dirty="0" smtClean="0">
                <a:solidFill>
                  <a:srgbClr val="2F4057"/>
                </a:solidFill>
                <a:latin typeface="Arial" panose="020B0604020202020204" pitchFamily="34" charset="0"/>
                <a:cs typeface="Arial" panose="020B0604020202020204" pitchFamily="34" charset="0"/>
              </a:rPr>
              <a:t>Strategic Plan: BEE Team Update</a:t>
            </a:r>
            <a:endParaRPr lang="en-US" altLang="en-US" b="1" dirty="0" smtClean="0">
              <a:latin typeface="Arial" panose="020B0604020202020204" pitchFamily="34" charset="0"/>
              <a:cs typeface="Arial" panose="020B0604020202020204" pitchFamily="34" charset="0"/>
            </a:endParaRPr>
          </a:p>
        </p:txBody>
      </p:sp>
      <p:sp>
        <p:nvSpPr>
          <p:cNvPr id="3" name="Rectangle 2"/>
          <p:cNvSpPr/>
          <p:nvPr/>
        </p:nvSpPr>
        <p:spPr>
          <a:xfrm>
            <a:off x="2011321" y="615434"/>
            <a:ext cx="3355406" cy="769441"/>
          </a:xfrm>
          <a:prstGeom prst="rect">
            <a:avLst/>
          </a:prstGeom>
        </p:spPr>
        <p:txBody>
          <a:bodyPr wrap="none">
            <a:spAutoFit/>
          </a:bodyPr>
          <a:lstStyle/>
          <a:p>
            <a:r>
              <a:rPr lang="en-US" sz="4400" dirty="0" smtClean="0">
                <a:solidFill>
                  <a:schemeClr val="bg1"/>
                </a:solidFill>
                <a:latin typeface="Arial" panose="020B0604020202020204" pitchFamily="34" charset="0"/>
                <a:cs typeface="Arial" panose="020B0604020202020204" pitchFamily="34" charset="0"/>
              </a:rPr>
              <a:t>Presentation</a:t>
            </a:r>
            <a:endParaRPr lang="en-US" sz="4400" dirty="0">
              <a:solidFill>
                <a:schemeClr val="bg1"/>
              </a:solidFill>
            </a:endParaRPr>
          </a:p>
        </p:txBody>
      </p:sp>
      <p:sp>
        <p:nvSpPr>
          <p:cNvPr id="4" name="TextBox 3"/>
          <p:cNvSpPr txBox="1"/>
          <p:nvPr/>
        </p:nvSpPr>
        <p:spPr>
          <a:xfrm>
            <a:off x="1162560" y="3495991"/>
            <a:ext cx="9423699" cy="1661993"/>
          </a:xfrm>
          <a:prstGeom prst="rect">
            <a:avLst/>
          </a:prstGeom>
          <a:noFill/>
        </p:spPr>
        <p:txBody>
          <a:bodyPr wrap="square" rtlCol="0">
            <a:spAutoFit/>
          </a:bodyPr>
          <a:lstStyle/>
          <a:p>
            <a:pPr marL="0" indent="0" fontAlgn="auto">
              <a:lnSpc>
                <a:spcPct val="150000"/>
              </a:lnSpc>
              <a:spcBef>
                <a:spcPts val="0"/>
              </a:spcBef>
              <a:spcAft>
                <a:spcPts val="0"/>
              </a:spcAft>
              <a:buNone/>
              <a:defRPr/>
            </a:pPr>
            <a:r>
              <a:rPr lang="en-US" altLang="en-US" sz="2400" b="1" dirty="0">
                <a:latin typeface="Arial" panose="020B0604020202020204" pitchFamily="34" charset="0"/>
                <a:cs typeface="Arial" panose="020B0604020202020204" pitchFamily="34" charset="0"/>
              </a:rPr>
              <a:t>Presenter: </a:t>
            </a:r>
            <a:r>
              <a:rPr lang="en-US" altLang="en-US" sz="2400" dirty="0" smtClean="0">
                <a:latin typeface="Arial" panose="020B0604020202020204" pitchFamily="34" charset="0"/>
                <a:cs typeface="Arial" panose="020B0604020202020204" pitchFamily="34" charset="0"/>
              </a:rPr>
              <a:t>Christina </a:t>
            </a:r>
            <a:r>
              <a:rPr lang="en-US" altLang="en-US" sz="2400" dirty="0">
                <a:latin typeface="Arial" panose="020B0604020202020204" pitchFamily="34" charset="0"/>
                <a:cs typeface="Arial" panose="020B0604020202020204" pitchFamily="34" charset="0"/>
              </a:rPr>
              <a:t>Curran, Budget, Rates, &amp; Strategic Planning</a:t>
            </a:r>
          </a:p>
          <a:p>
            <a:r>
              <a:rPr lang="en-US" altLang="en-US" sz="2400" dirty="0"/>
              <a:t>Email: </a:t>
            </a:r>
            <a:r>
              <a:rPr lang="en-US" altLang="en-US" sz="2400" dirty="0">
                <a:hlinkClick r:id="rId2"/>
              </a:rPr>
              <a:t>christina.curran@cityoftacoma.org</a:t>
            </a:r>
            <a:r>
              <a:rPr lang="en-US" altLang="en-US" sz="2400" dirty="0"/>
              <a:t>  </a:t>
            </a:r>
          </a:p>
          <a:p>
            <a:r>
              <a:rPr lang="en-US" altLang="en-US" sz="2400" dirty="0"/>
              <a:t>Phone: 253-591-5861</a:t>
            </a:r>
            <a:endParaRPr lang="en-US" alt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543267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196DB2E-F181-4576-8101-01FEFD55C251}"/>
              </a:ext>
            </a:extLst>
          </p:cNvPr>
          <p:cNvSpPr>
            <a:spLocks noGrp="1"/>
          </p:cNvSpPr>
          <p:nvPr>
            <p:ph type="body" sz="quarter" idx="10"/>
          </p:nvPr>
        </p:nvSpPr>
        <p:spPr>
          <a:xfrm>
            <a:off x="1397876" y="1727835"/>
            <a:ext cx="7631824" cy="4525820"/>
          </a:xfrm>
        </p:spPr>
        <p:txBody>
          <a:bodyPr/>
          <a:lstStyle/>
          <a:p>
            <a:pPr marL="0" indent="0" algn="ctr">
              <a:buNone/>
            </a:pPr>
            <a:r>
              <a:rPr lang="en-US" sz="3600" b="1" dirty="0"/>
              <a:t>ES Budget Employee Engagement Team</a:t>
            </a:r>
            <a:endParaRPr lang="en-US" dirty="0"/>
          </a:p>
          <a:p>
            <a:r>
              <a:rPr lang="en-US" dirty="0"/>
              <a:t>Continuation of Strategic Plan </a:t>
            </a:r>
          </a:p>
          <a:p>
            <a:pPr lvl="1"/>
            <a:r>
              <a:rPr lang="en-US" dirty="0"/>
              <a:t>Budget Transparency and Education Initiative</a:t>
            </a:r>
          </a:p>
          <a:p>
            <a:r>
              <a:rPr lang="en-US" dirty="0"/>
              <a:t>Goals is for greater employee involvement in budget development</a:t>
            </a:r>
          </a:p>
          <a:p>
            <a:pPr lvl="1"/>
            <a:r>
              <a:rPr lang="en-US" dirty="0"/>
              <a:t>More than top-down approach</a:t>
            </a:r>
          </a:p>
          <a:p>
            <a:r>
              <a:rPr lang="en-US" dirty="0"/>
              <a:t>2020 had a BEE Team Pilot; 2021 Team will be working for input into the 2023-2024 Budget</a:t>
            </a:r>
          </a:p>
          <a:p>
            <a:endParaRPr lang="en-US" dirty="0"/>
          </a:p>
        </p:txBody>
      </p:sp>
      <p:sp>
        <p:nvSpPr>
          <p:cNvPr id="3" name="Title 2">
            <a:extLst>
              <a:ext uri="{FF2B5EF4-FFF2-40B4-BE49-F238E27FC236}">
                <a16:creationId xmlns:a16="http://schemas.microsoft.com/office/drawing/2014/main" id="{114042D3-28A0-43CC-9532-3D1C04E8F4EB}"/>
              </a:ext>
            </a:extLst>
          </p:cNvPr>
          <p:cNvSpPr>
            <a:spLocks noGrp="1"/>
          </p:cNvSpPr>
          <p:nvPr>
            <p:ph type="title"/>
          </p:nvPr>
        </p:nvSpPr>
        <p:spPr/>
        <p:txBody>
          <a:bodyPr/>
          <a:lstStyle/>
          <a:p>
            <a:r>
              <a:rPr lang="en-US" dirty="0"/>
              <a:t>What is the BEE Team?</a:t>
            </a:r>
          </a:p>
        </p:txBody>
      </p:sp>
      <p:pic>
        <p:nvPicPr>
          <p:cNvPr id="4" name="Picture 2" descr="https://i.pinimg.com/736x/bf/5d/5a/bf5d5a9b473555855639c718213f1315.jpg">
            <a:extLst>
              <a:ext uri="{FF2B5EF4-FFF2-40B4-BE49-F238E27FC236}">
                <a16:creationId xmlns:a16="http://schemas.microsoft.com/office/drawing/2014/main" id="{2AC91BB5-B3EA-4B21-A24E-F4F19279E3F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14" l="8000" r="96667"/>
                    </a14:imgEffect>
                  </a14:imgLayer>
                </a14:imgProps>
              </a:ext>
              <a:ext uri="{28A0092B-C50C-407E-A947-70E740481C1C}">
                <a14:useLocalDpi xmlns:a14="http://schemas.microsoft.com/office/drawing/2010/main" val="0"/>
              </a:ext>
            </a:extLst>
          </a:blip>
          <a:srcRect/>
          <a:stretch>
            <a:fillRect/>
          </a:stretch>
        </p:blipFill>
        <p:spPr bwMode="auto">
          <a:xfrm>
            <a:off x="8081646" y="1854534"/>
            <a:ext cx="4110354" cy="399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5256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4BBB4F-8125-48A1-BBD2-8540ECD380A3}"/>
              </a:ext>
            </a:extLst>
          </p:cNvPr>
          <p:cNvSpPr>
            <a:spLocks noGrp="1"/>
          </p:cNvSpPr>
          <p:nvPr>
            <p:ph type="title"/>
          </p:nvPr>
        </p:nvSpPr>
        <p:spPr/>
        <p:txBody>
          <a:bodyPr/>
          <a:lstStyle/>
          <a:p>
            <a:r>
              <a:rPr lang="en-US" dirty="0"/>
              <a:t>BEE Team Roles and Responsibilities</a:t>
            </a:r>
          </a:p>
        </p:txBody>
      </p:sp>
      <p:pic>
        <p:nvPicPr>
          <p:cNvPr id="4" name="Picture 2" descr="https://image.shutterstock.com/image-illustration/cute-bees-flying-around-green-260nw-326751713.jpg">
            <a:extLst>
              <a:ext uri="{FF2B5EF4-FFF2-40B4-BE49-F238E27FC236}">
                <a16:creationId xmlns:a16="http://schemas.microsoft.com/office/drawing/2014/main" id="{4197DBC8-D730-4D5E-AB71-F548D3F38D7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429" b="88929" l="1154" r="100000">
                        <a14:foregroundMark x1="6923" y1="60000" x2="6923" y2="60000"/>
                        <a14:foregroundMark x1="6154" y1="63929" x2="6154" y2="63929"/>
                        <a14:foregroundMark x1="25000" y1="66071" x2="25000" y2="66071"/>
                        <a14:foregroundMark x1="22692" y1="72500" x2="22692" y2="72500"/>
                        <a14:foregroundMark x1="10385" y1="65000" x2="10385" y2="65000"/>
                        <a14:foregroundMark x1="8846" y1="62857" x2="8846" y2="62857"/>
                        <a14:foregroundMark x1="6154" y1="62143" x2="6154" y2="62143"/>
                        <a14:foregroundMark x1="2692" y1="61071" x2="2692" y2="61071"/>
                        <a14:foregroundMark x1="3077" y1="59643" x2="3077" y2="59643"/>
                        <a14:foregroundMark x1="23077" y1="63214" x2="23077" y2="63214"/>
                        <a14:foregroundMark x1="28077" y1="64643" x2="28077" y2="64643"/>
                        <a14:foregroundMark x1="28077" y1="64643" x2="28077" y2="64643"/>
                        <a14:foregroundMark x1="27308" y1="65714" x2="27308" y2="65714"/>
                        <a14:foregroundMark x1="27308" y1="65714" x2="27308" y2="65714"/>
                        <a14:foregroundMark x1="77692" y1="28214" x2="77692" y2="28214"/>
                        <a14:foregroundMark x1="80000" y1="31786" x2="80000" y2="31786"/>
                        <a14:foregroundMark x1="91154" y1="20000" x2="91154" y2="20000"/>
                        <a14:foregroundMark x1="95000" y1="19286" x2="95000" y2="19286"/>
                        <a14:foregroundMark x1="93846" y1="25000" x2="93846" y2="25000"/>
                        <a14:foregroundMark x1="92308" y1="26786" x2="92308" y2="26786"/>
                        <a14:foregroundMark x1="96154" y1="22143" x2="96154" y2="22143"/>
                        <a14:foregroundMark x1="84231" y1="10714" x2="84231" y2="10714"/>
                        <a14:foregroundMark x1="81923" y1="12857" x2="81923" y2="12857"/>
                        <a14:foregroundMark x1="81923" y1="12857" x2="81923" y2="12857"/>
                        <a14:foregroundMark x1="87308" y1="13214" x2="87308" y2="13214"/>
                        <a14:foregroundMark x1="81923" y1="15000" x2="81923" y2="15000"/>
                        <a14:foregroundMark x1="82692" y1="11429" x2="82692" y2="11429"/>
                        <a14:foregroundMark x1="87692" y1="12500" x2="87692" y2="12500"/>
                        <a14:foregroundMark x1="86923" y1="10714" x2="86923" y2="10714"/>
                        <a14:foregroundMark x1="93077" y1="16071" x2="93077" y2="16071"/>
                        <a14:foregroundMark x1="80769" y1="26786" x2="80769" y2="26786"/>
                      </a14:backgroundRemoval>
                    </a14:imgEffect>
                  </a14:imgLayer>
                </a14:imgProps>
              </a:ext>
              <a:ext uri="{28A0092B-C50C-407E-A947-70E740481C1C}">
                <a14:useLocalDpi xmlns:a14="http://schemas.microsoft.com/office/drawing/2010/main" val="0"/>
              </a:ext>
            </a:extLst>
          </a:blip>
          <a:srcRect b="10182"/>
          <a:stretch/>
        </p:blipFill>
        <p:spPr bwMode="auto">
          <a:xfrm>
            <a:off x="121284" y="1593709"/>
            <a:ext cx="7833996" cy="53443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D4839967-C6ED-4338-982F-BE7F811D78B8}"/>
              </a:ext>
            </a:extLst>
          </p:cNvPr>
          <p:cNvSpPr txBox="1">
            <a:spLocks/>
          </p:cNvSpPr>
          <p:nvPr/>
        </p:nvSpPr>
        <p:spPr>
          <a:xfrm>
            <a:off x="1988820" y="2579934"/>
            <a:ext cx="3886200" cy="3371849"/>
          </a:xfrm>
          <a:prstGeom prst="rect">
            <a:avLst/>
          </a:prstGeom>
        </p:spPr>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dirty="0"/>
              <a:t>1. Engage with fellow employees to generate ideas for changes that should be implemented in the upcoming</a:t>
            </a:r>
            <a:br>
              <a:rPr lang="en-US" dirty="0"/>
            </a:br>
            <a:r>
              <a:rPr lang="en-US" dirty="0"/>
              <a:t>  biennium to improve operations and work</a:t>
            </a:r>
          </a:p>
        </p:txBody>
      </p:sp>
      <p:pic>
        <p:nvPicPr>
          <p:cNvPr id="6" name="Picture 4" descr="https://library.kissclipart.com/20181209/ehe/kissclipart-honey-hole-clipart-beehive-honey-8f7f4f12b8bb01b5.jpg">
            <a:extLst>
              <a:ext uri="{FF2B5EF4-FFF2-40B4-BE49-F238E27FC236}">
                <a16:creationId xmlns:a16="http://schemas.microsoft.com/office/drawing/2014/main" id="{6DCA34F7-4FB6-456E-8A38-AF9F093E56A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98393" l="10000" r="90000">
                        <a14:foregroundMark x1="21222" y1="36429" x2="21222" y2="36429"/>
                        <a14:foregroundMark x1="23000" y1="37857" x2="23000" y2="37857"/>
                        <a14:foregroundMark x1="25889" y1="40357" x2="25889" y2="40357"/>
                        <a14:foregroundMark x1="23556" y1="31964" x2="23556" y2="31964"/>
                        <a14:foregroundMark x1="23333" y1="34286" x2="23333" y2="34286"/>
                        <a14:foregroundMark x1="26556" y1="35536" x2="26556" y2="35536"/>
                        <a14:foregroundMark x1="25889" y1="35000" x2="25889" y2="35000"/>
                        <a14:foregroundMark x1="25000" y1="34643" x2="25000" y2="34643"/>
                        <a14:foregroundMark x1="24444" y1="36607" x2="24444" y2="36607"/>
                        <a14:foregroundMark x1="80000" y1="10893" x2="80000" y2="10893"/>
                        <a14:foregroundMark x1="79667" y1="8214" x2="79667" y2="8214"/>
                        <a14:foregroundMark x1="80333" y1="4643" x2="80333" y2="4643"/>
                        <a14:foregroundMark x1="75667" y1="9643" x2="75667" y2="9643"/>
                        <a14:foregroundMark x1="75778" y1="7143" x2="75778" y2="7143"/>
                        <a14:foregroundMark x1="77333" y1="5357" x2="77333" y2="5357"/>
                        <a14:foregroundMark x1="76889" y1="1964" x2="76889" y2="1964"/>
                        <a14:foregroundMark x1="74444" y1="5357" x2="74444" y2="5357"/>
                        <a14:foregroundMark x1="73222" y1="6071" x2="73222" y2="6071"/>
                        <a14:foregroundMark x1="75333" y1="5000" x2="75333" y2="5000"/>
                        <a14:foregroundMark x1="76556" y1="3929" x2="76556" y2="3929"/>
                        <a14:foregroundMark x1="22556" y1="31786" x2="22556" y2="31786"/>
                      </a14:backgroundRemoval>
                    </a14:imgEffect>
                  </a14:imgLayer>
                </a14:imgProps>
              </a:ext>
              <a:ext uri="{28A0092B-C50C-407E-A947-70E740481C1C}">
                <a14:useLocalDpi xmlns:a14="http://schemas.microsoft.com/office/drawing/2010/main" val="0"/>
              </a:ext>
            </a:extLst>
          </a:blip>
          <a:srcRect/>
          <a:stretch>
            <a:fillRect/>
          </a:stretch>
        </p:blipFill>
        <p:spPr bwMode="auto">
          <a:xfrm>
            <a:off x="7085242" y="2205990"/>
            <a:ext cx="5106758" cy="3177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D0C5ABA-135E-415D-9E26-076C74D476CB}"/>
              </a:ext>
            </a:extLst>
          </p:cNvPr>
          <p:cNvSpPr txBox="1"/>
          <p:nvPr/>
        </p:nvSpPr>
        <p:spPr>
          <a:xfrm>
            <a:off x="7646670" y="5257800"/>
            <a:ext cx="4274820" cy="1384995"/>
          </a:xfrm>
          <a:prstGeom prst="rect">
            <a:avLst/>
          </a:prstGeom>
          <a:noFill/>
        </p:spPr>
        <p:txBody>
          <a:bodyPr wrap="square" rtlCol="0">
            <a:spAutoFit/>
          </a:bodyPr>
          <a:lstStyle/>
          <a:p>
            <a:pPr algn="ctr"/>
            <a:r>
              <a:rPr lang="en-US" sz="2800" dirty="0"/>
              <a:t>2. Report back to the BEE Team to review and evaluate ideas</a:t>
            </a:r>
          </a:p>
        </p:txBody>
      </p:sp>
    </p:spTree>
    <p:extLst>
      <p:ext uri="{BB962C8B-B14F-4D97-AF65-F5344CB8AC3E}">
        <p14:creationId xmlns:p14="http://schemas.microsoft.com/office/powerpoint/2010/main" val="2222941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3716802-0749-4988-99B0-F348BDE9B8DC}"/>
              </a:ext>
            </a:extLst>
          </p:cNvPr>
          <p:cNvSpPr>
            <a:spLocks noGrp="1"/>
          </p:cNvSpPr>
          <p:nvPr>
            <p:ph type="body" sz="quarter" idx="10"/>
          </p:nvPr>
        </p:nvSpPr>
        <p:spPr>
          <a:xfrm>
            <a:off x="1387366" y="1727835"/>
            <a:ext cx="8935512" cy="3987800"/>
          </a:xfrm>
        </p:spPr>
        <p:txBody>
          <a:bodyPr/>
          <a:lstStyle/>
          <a:p>
            <a:r>
              <a:rPr lang="en-US" dirty="0"/>
              <a:t>What makes a quality budget proposal?</a:t>
            </a:r>
          </a:p>
          <a:p>
            <a:pPr lvl="1"/>
            <a:r>
              <a:rPr lang="en-US" dirty="0"/>
              <a:t>Identifies problem and uses data to demonstrate predicted impact</a:t>
            </a:r>
          </a:p>
          <a:p>
            <a:pPr lvl="1"/>
            <a:r>
              <a:rPr lang="en-US" dirty="0"/>
              <a:t>Aligns with goals, strategies, and initiatives</a:t>
            </a:r>
          </a:p>
          <a:p>
            <a:pPr lvl="2"/>
            <a:r>
              <a:rPr lang="en-US" dirty="0"/>
              <a:t>Tacoma 2025</a:t>
            </a:r>
          </a:p>
          <a:p>
            <a:pPr lvl="2"/>
            <a:r>
              <a:rPr lang="en-US" dirty="0"/>
              <a:t>Environmental Action Plan</a:t>
            </a:r>
          </a:p>
          <a:p>
            <a:pPr lvl="2"/>
            <a:r>
              <a:rPr lang="en-US" dirty="0"/>
              <a:t>Department 10-Year Goals</a:t>
            </a:r>
          </a:p>
          <a:p>
            <a:pPr lvl="2"/>
            <a:r>
              <a:rPr lang="en-US" dirty="0"/>
              <a:t>City Manger and Council priorities</a:t>
            </a:r>
          </a:p>
          <a:p>
            <a:pPr lvl="1"/>
            <a:r>
              <a:rPr lang="en-US" dirty="0"/>
              <a:t>Consciously advances equity</a:t>
            </a:r>
          </a:p>
          <a:p>
            <a:pPr lvl="1"/>
            <a:r>
              <a:rPr lang="en-US" dirty="0"/>
              <a:t>Includes collaboration with internal and external partners</a:t>
            </a:r>
          </a:p>
          <a:p>
            <a:endParaRPr lang="en-US" dirty="0"/>
          </a:p>
        </p:txBody>
      </p:sp>
      <p:sp>
        <p:nvSpPr>
          <p:cNvPr id="3" name="Title 2">
            <a:extLst>
              <a:ext uri="{FF2B5EF4-FFF2-40B4-BE49-F238E27FC236}">
                <a16:creationId xmlns:a16="http://schemas.microsoft.com/office/drawing/2014/main" id="{2887C89F-0CCD-4C77-82C6-3718B630C4F2}"/>
              </a:ext>
            </a:extLst>
          </p:cNvPr>
          <p:cNvSpPr>
            <a:spLocks noGrp="1"/>
          </p:cNvSpPr>
          <p:nvPr>
            <p:ph type="title"/>
          </p:nvPr>
        </p:nvSpPr>
        <p:spPr/>
        <p:txBody>
          <a:bodyPr/>
          <a:lstStyle/>
          <a:p>
            <a:r>
              <a:rPr lang="en-US" dirty="0"/>
              <a:t>Evaluating BEE Team Ideas</a:t>
            </a:r>
          </a:p>
        </p:txBody>
      </p:sp>
      <p:sp>
        <p:nvSpPr>
          <p:cNvPr id="4" name="Oval 3">
            <a:extLst>
              <a:ext uri="{FF2B5EF4-FFF2-40B4-BE49-F238E27FC236}">
                <a16:creationId xmlns:a16="http://schemas.microsoft.com/office/drawing/2014/main" id="{C7C3BE17-FB3B-407C-B22C-AD06C8526E64}"/>
              </a:ext>
            </a:extLst>
          </p:cNvPr>
          <p:cNvSpPr/>
          <p:nvPr/>
        </p:nvSpPr>
        <p:spPr>
          <a:xfrm>
            <a:off x="8510434" y="2693752"/>
            <a:ext cx="3048000" cy="2055966"/>
          </a:xfrm>
          <a:prstGeom prst="ellipse">
            <a:avLst/>
          </a:prstGeom>
          <a:solidFill>
            <a:srgbClr val="F0780A"/>
          </a:solidFill>
          <a:ln>
            <a:solidFill>
              <a:srgbClr val="F58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Be Creative, ideas don’t have to be “budgety”</a:t>
            </a:r>
          </a:p>
        </p:txBody>
      </p:sp>
      <p:pic>
        <p:nvPicPr>
          <p:cNvPr id="5" name="Picture 6" descr="https://banner2.cleanpng.com/20180804/bzt/kisspng-buzzing-bees-clip-art-bumblebee-openclipart-5b657556db3a88.994264111533375830898.jpg">
            <a:extLst>
              <a:ext uri="{FF2B5EF4-FFF2-40B4-BE49-F238E27FC236}">
                <a16:creationId xmlns:a16="http://schemas.microsoft.com/office/drawing/2014/main" id="{42F9A3F9-AFF5-4A4D-B41E-8304C405B9C6}"/>
              </a:ext>
            </a:extLst>
          </p:cNvP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foregroundMark x1="35556" y1="59556" x2="35556" y2="59556"/>
                        <a14:foregroundMark x1="33111" y1="60556" x2="33111" y2="60556"/>
                        <a14:foregroundMark x1="30556" y1="60889" x2="30556" y2="60889"/>
                        <a14:foregroundMark x1="29222" y1="63000" x2="29222" y2="63000"/>
                        <a14:foregroundMark x1="29000" y1="65667" x2="29000" y2="65667"/>
                        <a14:foregroundMark x1="29667" y1="68000" x2="29667" y2="68000"/>
                        <a14:foregroundMark x1="29556" y1="70111" x2="29556" y2="70111"/>
                        <a14:foregroundMark x1="28556" y1="74111" x2="28556" y2="74111"/>
                        <a14:foregroundMark x1="29111" y1="72667" x2="29111" y2="72667"/>
                        <a14:foregroundMark x1="26889" y1="75889" x2="26889" y2="75889"/>
                        <a14:foregroundMark x1="24444" y1="74556" x2="24444" y2="74556"/>
                        <a14:foregroundMark x1="23333" y1="73222" x2="23333" y2="73222"/>
                        <a14:foregroundMark x1="22000" y1="71222" x2="22000" y2="71222"/>
                        <a14:foregroundMark x1="21778" y1="69000" x2="21778" y2="69000"/>
                        <a14:foregroundMark x1="22556" y1="67333" x2="22556" y2="67333"/>
                        <a14:foregroundMark x1="25222" y1="66556" x2="25222" y2="66556"/>
                        <a14:foregroundMark x1="27222" y1="66333" x2="27222" y2="66333"/>
                        <a14:foregroundMark x1="31556" y1="67889" x2="31556" y2="67889"/>
                        <a14:foregroundMark x1="33000" y1="68667" x2="33000" y2="68667"/>
                        <a14:foregroundMark x1="35556" y1="70556" x2="35556" y2="70556"/>
                        <a14:foregroundMark x1="36444" y1="72000" x2="36444" y2="72000"/>
                        <a14:foregroundMark x1="37667" y1="74000" x2="37667" y2="74000"/>
                        <a14:foregroundMark x1="39000" y1="76000" x2="39000" y2="76000"/>
                        <a14:foregroundMark x1="41111" y1="78111" x2="41111" y2="78111"/>
                        <a14:foregroundMark x1="43222" y1="80222" x2="43222" y2="80222"/>
                        <a14:foregroundMark x1="45889" y1="80556" x2="45889" y2="80556"/>
                        <a14:foregroundMark x1="47778" y1="80333" x2="47778" y2="80333"/>
                        <a14:foregroundMark x1="49222" y1="78556" x2="49222" y2="78556"/>
                        <a14:foregroundMark x1="49889" y1="76333" x2="49889" y2="76333"/>
                        <a14:foregroundMark x1="49667" y1="74778" x2="49667" y2="74778"/>
                        <a14:foregroundMark x1="49222" y1="73444" x2="49222" y2="73444"/>
                        <a14:foregroundMark x1="48556" y1="71889" x2="48556" y2="71889"/>
                        <a14:foregroundMark x1="47889" y1="69667" x2="47889" y2="69667"/>
                        <a14:foregroundMark x1="45889" y1="68778" x2="45889" y2="68778"/>
                        <a14:foregroundMark x1="43333" y1="68222" x2="43333" y2="68222"/>
                        <a14:foregroundMark x1="45111" y1="68667" x2="45111" y2="68667"/>
                        <a14:foregroundMark x1="41000" y1="69889" x2="41000" y2="69889"/>
                        <a14:foregroundMark x1="39333" y1="71889" x2="39333" y2="71889"/>
                        <a14:foregroundMark x1="36667" y1="75667" x2="36667" y2="75667"/>
                        <a14:foregroundMark x1="36000" y1="78556" x2="36000" y2="78556"/>
                        <a14:foregroundMark x1="36667" y1="80222" x2="36667" y2="80222"/>
                        <a14:foregroundMark x1="38667" y1="82778" x2="38667" y2="82778"/>
                        <a14:foregroundMark x1="39778" y1="84111" x2="39778" y2="84111"/>
                        <a14:foregroundMark x1="41889" y1="85556" x2="41889" y2="85556"/>
                        <a14:foregroundMark x1="45222" y1="86667" x2="45222" y2="86667"/>
                        <a14:foregroundMark x1="47889" y1="87222" x2="47889" y2="87222"/>
                        <a14:foregroundMark x1="50222" y1="87667" x2="50222" y2="87667"/>
                        <a14:foregroundMark x1="52889" y1="87889" x2="52889" y2="87889"/>
                        <a14:foregroundMark x1="56000" y1="87556" x2="56000" y2="87556"/>
                        <a14:foregroundMark x1="58667" y1="86778" x2="58667" y2="86778"/>
                        <a14:foregroundMark x1="61222" y1="87000" x2="61222" y2="87000"/>
                        <a14:foregroundMark x1="63778" y1="86333" x2="63778" y2="86333"/>
                        <a14:foregroundMark x1="66444" y1="85667" x2="66444" y2="85667"/>
                        <a14:foregroundMark x1="68222" y1="85000" x2="68222" y2="85000"/>
                        <a14:foregroundMark x1="70444" y1="84667" x2="70444" y2="84667"/>
                        <a14:foregroundMark x1="73556" y1="83333" x2="73556" y2="83333"/>
                        <a14:foregroundMark x1="75222" y1="81556" x2="75222" y2="81556"/>
                        <a14:foregroundMark x1="76556" y1="80778" x2="76556" y2="80778"/>
                        <a14:foregroundMark x1="77333" y1="78778" x2="77333" y2="78778"/>
                        <a14:foregroundMark x1="77333" y1="77667" x2="77333" y2="77667"/>
                        <a14:foregroundMark x1="75222" y1="75222" x2="75222" y2="75222"/>
                        <a14:foregroundMark x1="73556" y1="73889" x2="73556" y2="73889"/>
                        <a14:foregroundMark x1="70556" y1="72333" x2="70556" y2="72333"/>
                        <a14:foregroundMark x1="71556" y1="72667" x2="71556" y2="72667"/>
                      </a14:backgroundRemoval>
                    </a14:imgEffect>
                  </a14:imgLayer>
                </a14:imgProps>
              </a:ext>
              <a:ext uri="{28A0092B-C50C-407E-A947-70E740481C1C}">
                <a14:useLocalDpi xmlns:a14="http://schemas.microsoft.com/office/drawing/2010/main" val="0"/>
              </a:ext>
            </a:extLst>
          </a:blip>
          <a:srcRect l="20267" t="28133" r="21200" b="9600"/>
          <a:stretch/>
        </p:blipFill>
        <p:spPr bwMode="auto">
          <a:xfrm>
            <a:off x="151810" y="4685489"/>
            <a:ext cx="1932697" cy="205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315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516B68-17AA-49D2-A87F-47C9DD77D2A7}"/>
              </a:ext>
            </a:extLst>
          </p:cNvPr>
          <p:cNvSpPr>
            <a:spLocks noGrp="1"/>
          </p:cNvSpPr>
          <p:nvPr>
            <p:ph type="body" sz="quarter" idx="10"/>
          </p:nvPr>
        </p:nvSpPr>
        <p:spPr>
          <a:xfrm>
            <a:off x="1429407" y="1727835"/>
            <a:ext cx="8893471" cy="3987800"/>
          </a:xfrm>
        </p:spPr>
        <p:txBody>
          <a:bodyPr/>
          <a:lstStyle/>
          <a:p>
            <a:r>
              <a:rPr lang="en-US" dirty="0"/>
              <a:t>8 meetings (May to present)</a:t>
            </a:r>
          </a:p>
          <a:p>
            <a:r>
              <a:rPr lang="en-US" dirty="0"/>
              <a:t> 35 ideas generated</a:t>
            </a:r>
          </a:p>
          <a:p>
            <a:pPr lvl="1"/>
            <a:r>
              <a:rPr lang="en-US" dirty="0"/>
              <a:t>10 ideas prioritized for consideration in </a:t>
            </a:r>
            <a:br>
              <a:rPr lang="en-US" dirty="0"/>
            </a:br>
            <a:r>
              <a:rPr lang="en-US" dirty="0"/>
              <a:t>2023-2023 budget</a:t>
            </a:r>
          </a:p>
          <a:p>
            <a:pPr lvl="2"/>
            <a:r>
              <a:rPr lang="en-US" dirty="0"/>
              <a:t>Support for training/internship/temporary work programs</a:t>
            </a:r>
          </a:p>
          <a:p>
            <a:pPr lvl="2"/>
            <a:r>
              <a:rPr lang="en-US" dirty="0"/>
              <a:t>Cameras to help customers better plan access to services</a:t>
            </a:r>
          </a:p>
          <a:p>
            <a:pPr lvl="2"/>
            <a:r>
              <a:rPr lang="en-US" dirty="0"/>
              <a:t>Urban Forestry support</a:t>
            </a:r>
          </a:p>
        </p:txBody>
      </p:sp>
      <p:sp>
        <p:nvSpPr>
          <p:cNvPr id="3" name="Title 2">
            <a:extLst>
              <a:ext uri="{FF2B5EF4-FFF2-40B4-BE49-F238E27FC236}">
                <a16:creationId xmlns:a16="http://schemas.microsoft.com/office/drawing/2014/main" id="{B0FE1698-3C7B-4A2D-AA36-641679E0C36E}"/>
              </a:ext>
            </a:extLst>
          </p:cNvPr>
          <p:cNvSpPr>
            <a:spLocks noGrp="1"/>
          </p:cNvSpPr>
          <p:nvPr>
            <p:ph type="title"/>
          </p:nvPr>
        </p:nvSpPr>
        <p:spPr/>
        <p:txBody>
          <a:bodyPr/>
          <a:lstStyle/>
          <a:p>
            <a:r>
              <a:rPr lang="en-US" dirty="0"/>
              <a:t>2021 BEE Team Efforts</a:t>
            </a:r>
          </a:p>
        </p:txBody>
      </p:sp>
      <p:sp>
        <p:nvSpPr>
          <p:cNvPr id="4" name="Rounded Rectangle 5">
            <a:extLst>
              <a:ext uri="{FF2B5EF4-FFF2-40B4-BE49-F238E27FC236}">
                <a16:creationId xmlns:a16="http://schemas.microsoft.com/office/drawing/2014/main" id="{0D4CF6BF-598F-493B-9376-5E7DF02B6947}"/>
              </a:ext>
            </a:extLst>
          </p:cNvPr>
          <p:cNvSpPr/>
          <p:nvPr/>
        </p:nvSpPr>
        <p:spPr>
          <a:xfrm>
            <a:off x="8100454" y="1524128"/>
            <a:ext cx="3600450" cy="1383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2021 Team</a:t>
            </a:r>
          </a:p>
          <a:p>
            <a:pPr marL="285750" indent="-285750" algn="ctr">
              <a:buFont typeface="Arial" panose="020B0604020202020204" pitchFamily="34" charset="0"/>
              <a:buChar char="•"/>
            </a:pPr>
            <a:r>
              <a:rPr lang="en-US" dirty="0"/>
              <a:t>11 employees across all 5 divisions</a:t>
            </a:r>
          </a:p>
        </p:txBody>
      </p:sp>
      <p:pic>
        <p:nvPicPr>
          <p:cNvPr id="5" name="Picture 2" descr="https://cdn.clipart.email/4e5659764e620f556cc7386bda123fae_bee-hive-childminding_2145-1072.png">
            <a:extLst>
              <a:ext uri="{FF2B5EF4-FFF2-40B4-BE49-F238E27FC236}">
                <a16:creationId xmlns:a16="http://schemas.microsoft.com/office/drawing/2014/main" id="{167301CE-72D4-41B6-B2C6-F3B2C61E79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43981" y="2907475"/>
            <a:ext cx="7318612"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648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9A8988-C5AA-44D4-A151-B127B5C38154}"/>
              </a:ext>
            </a:extLst>
          </p:cNvPr>
          <p:cNvSpPr>
            <a:spLocks noGrp="1"/>
          </p:cNvSpPr>
          <p:nvPr>
            <p:ph type="body" sz="quarter" idx="10"/>
          </p:nvPr>
        </p:nvSpPr>
        <p:spPr>
          <a:xfrm>
            <a:off x="1429407" y="1727835"/>
            <a:ext cx="8893471" cy="3987800"/>
          </a:xfrm>
        </p:spPr>
        <p:txBody>
          <a:bodyPr/>
          <a:lstStyle/>
          <a:p>
            <a:r>
              <a:rPr lang="en-US" dirty="0"/>
              <a:t>Completed </a:t>
            </a:r>
          </a:p>
          <a:p>
            <a:pPr lvl="1"/>
            <a:r>
              <a:rPr lang="en-US" dirty="0"/>
              <a:t>Idea brainstorm and</a:t>
            </a:r>
            <a:br>
              <a:rPr lang="en-US" dirty="0"/>
            </a:br>
            <a:r>
              <a:rPr lang="en-US" dirty="0"/>
              <a:t>idea narrowing/prioritization</a:t>
            </a:r>
          </a:p>
          <a:p>
            <a:pPr lvl="1"/>
            <a:endParaRPr lang="en-US" dirty="0"/>
          </a:p>
          <a:p>
            <a:r>
              <a:rPr lang="en-US" dirty="0"/>
              <a:t>Next</a:t>
            </a:r>
          </a:p>
          <a:p>
            <a:pPr lvl="1"/>
            <a:r>
              <a:rPr lang="en-US" dirty="0"/>
              <a:t>Share ideas with Division Managers for feedback</a:t>
            </a:r>
          </a:p>
          <a:p>
            <a:pPr lvl="1"/>
            <a:r>
              <a:rPr lang="en-US" dirty="0"/>
              <a:t>Finalize proposal list</a:t>
            </a:r>
          </a:p>
          <a:p>
            <a:pPr lvl="1"/>
            <a:r>
              <a:rPr lang="en-US" dirty="0"/>
              <a:t>Present proposals to management team</a:t>
            </a:r>
          </a:p>
          <a:p>
            <a:pPr lvl="1"/>
            <a:r>
              <a:rPr lang="en-US" dirty="0"/>
              <a:t>Management response </a:t>
            </a:r>
            <a:endParaRPr lang="en-US" dirty="0">
              <a:sym typeface="Wingdings" panose="05000000000000000000" pitchFamily="2" charset="2"/>
            </a:endParaRPr>
          </a:p>
          <a:p>
            <a:pPr lvl="2"/>
            <a:r>
              <a:rPr lang="en-US" dirty="0">
                <a:sym typeface="Wingdings" panose="05000000000000000000" pitchFamily="2" charset="2"/>
              </a:rPr>
              <a:t>Ideas considered for includes in 2023-2024 ES Budget Proposals to City Manager</a:t>
            </a:r>
            <a:endParaRPr lang="en-US" dirty="0"/>
          </a:p>
        </p:txBody>
      </p:sp>
      <p:sp>
        <p:nvSpPr>
          <p:cNvPr id="3" name="Title 2">
            <a:extLst>
              <a:ext uri="{FF2B5EF4-FFF2-40B4-BE49-F238E27FC236}">
                <a16:creationId xmlns:a16="http://schemas.microsoft.com/office/drawing/2014/main" id="{0C0C9C73-E1F4-4EC6-B4F4-9A16942264E5}"/>
              </a:ext>
            </a:extLst>
          </p:cNvPr>
          <p:cNvSpPr>
            <a:spLocks noGrp="1"/>
          </p:cNvSpPr>
          <p:nvPr>
            <p:ph type="title"/>
          </p:nvPr>
        </p:nvSpPr>
        <p:spPr/>
        <p:txBody>
          <a:bodyPr/>
          <a:lstStyle/>
          <a:p>
            <a:r>
              <a:rPr lang="en-US" dirty="0"/>
              <a:t>BEE Team Next Steps</a:t>
            </a:r>
          </a:p>
        </p:txBody>
      </p:sp>
      <p:pic>
        <p:nvPicPr>
          <p:cNvPr id="4" name="Picture 3">
            <a:extLst>
              <a:ext uri="{FF2B5EF4-FFF2-40B4-BE49-F238E27FC236}">
                <a16:creationId xmlns:a16="http://schemas.microsoft.com/office/drawing/2014/main" id="{15417D3F-D83C-4EBB-B7F9-BA6A12A3FEA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99211" l="0" r="99875">
                        <a14:foregroundMark x1="64125" y1="63421" x2="64125" y2="63421"/>
                        <a14:foregroundMark x1="62875" y1="55263" x2="62875" y2="55263"/>
                        <a14:foregroundMark x1="61625" y1="58421" x2="61625" y2="58421"/>
                        <a14:foregroundMark x1="61375" y1="48684" x2="61375" y2="48684"/>
                        <a14:foregroundMark x1="59625" y1="52368" x2="59625" y2="52368"/>
                        <a14:foregroundMark x1="61625" y1="51579" x2="61625" y2="51579"/>
                        <a14:foregroundMark x1="58000" y1="64474" x2="58000" y2="64474"/>
                        <a14:foregroundMark x1="66125" y1="57105" x2="66125" y2="57105"/>
                        <a14:foregroundMark x1="64000" y1="56579" x2="64000" y2="56579"/>
                        <a14:foregroundMark x1="69000" y1="61842" x2="69000" y2="61842"/>
                        <a14:foregroundMark x1="75250" y1="77632" x2="75250" y2="77632"/>
                        <a14:foregroundMark x1="80000" y1="79474" x2="80000" y2="79474"/>
                        <a14:foregroundMark x1="83000" y1="86053" x2="83000" y2="86053"/>
                        <a14:foregroundMark x1="83625" y1="86316" x2="83625" y2="86316"/>
                        <a14:foregroundMark x1="81375" y1="87368" x2="81375" y2="87368"/>
                        <a14:foregroundMark x1="79250" y1="90263" x2="79250" y2="90263"/>
                        <a14:foregroundMark x1="75500" y1="97632" x2="75500" y2="97632"/>
                        <a14:foregroundMark x1="71750" y1="82895" x2="71750" y2="82895"/>
                        <a14:foregroundMark x1="71875" y1="79474" x2="71875" y2="79474"/>
                        <a14:foregroundMark x1="72125" y1="86053" x2="72125" y2="86053"/>
                        <a14:foregroundMark x1="82375" y1="90263" x2="82375" y2="90263"/>
                        <a14:foregroundMark x1="95500" y1="72105" x2="95500" y2="72105"/>
                        <a14:foregroundMark x1="97375" y1="75789" x2="97375" y2="75789"/>
                        <a14:foregroundMark x1="98250" y1="65000" x2="98250" y2="65000"/>
                        <a14:foregroundMark x1="96375" y1="68684" x2="96375" y2="68684"/>
                        <a14:foregroundMark x1="92625" y1="66053" x2="92625" y2="66053"/>
                        <a14:foregroundMark x1="92375" y1="69211" x2="92375" y2="69211"/>
                      </a14:backgroundRemoval>
                    </a14:imgEffect>
                  </a14:imgLayer>
                </a14:imgProps>
              </a:ext>
              <a:ext uri="{28A0092B-C50C-407E-A947-70E740481C1C}">
                <a14:useLocalDpi xmlns:a14="http://schemas.microsoft.com/office/drawing/2010/main" val="0"/>
              </a:ext>
            </a:extLst>
          </a:blip>
          <a:stretch>
            <a:fillRect/>
          </a:stretch>
        </p:blipFill>
        <p:spPr>
          <a:xfrm>
            <a:off x="4888531" y="1303810"/>
            <a:ext cx="7303469" cy="3469148"/>
          </a:xfrm>
          <a:prstGeom prst="rect">
            <a:avLst/>
          </a:prstGeom>
        </p:spPr>
      </p:pic>
    </p:spTree>
    <p:extLst>
      <p:ext uri="{BB962C8B-B14F-4D97-AF65-F5344CB8AC3E}">
        <p14:creationId xmlns:p14="http://schemas.microsoft.com/office/powerpoint/2010/main" val="957694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de Master 02">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577F8E87A0F844DB6A69422654C081C" ma:contentTypeVersion="2" ma:contentTypeDescription="Create a new document." ma:contentTypeScope="" ma:versionID="daa886079bdfabf81298d4463120c29c">
  <xsd:schema xmlns:xsd="http://www.w3.org/2001/XMLSchema" xmlns:xs="http://www.w3.org/2001/XMLSchema" xmlns:p="http://schemas.microsoft.com/office/2006/metadata/properties" xmlns:ns2="0208b75f-50f0-4070-9934-4e75f2e3a2f5" targetNamespace="http://schemas.microsoft.com/office/2006/metadata/properties" ma:root="true" ma:fieldsID="fd90ff21e8d2365586b62dd5bbab98f4" ns2:_="">
    <xsd:import namespace="0208b75f-50f0-4070-9934-4e75f2e3a2f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08b75f-50f0-4070-9934-4e75f2e3a2f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3B5AE1-F6E8-4EF1-B1DA-05A144FEA21F}">
  <ds:schemaRefs>
    <ds:schemaRef ds:uri="http://schemas.microsoft.com/office/2006/metadata/longProperties"/>
  </ds:schemaRefs>
</ds:datastoreItem>
</file>

<file path=customXml/itemProps2.xml><?xml version="1.0" encoding="utf-8"?>
<ds:datastoreItem xmlns:ds="http://schemas.openxmlformats.org/officeDocument/2006/customXml" ds:itemID="{78D342C2-DE6F-4127-8038-3419B0A299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08b75f-50f0-4070-9934-4e75f2e3a2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A2A4535-58E6-49B1-B633-D84B4ECFD81F}">
  <ds:schemaRefs>
    <ds:schemaRef ds:uri="http://schemas.microsoft.com/sharepoint/events"/>
  </ds:schemaRefs>
</ds:datastoreItem>
</file>

<file path=customXml/itemProps4.xml><?xml version="1.0" encoding="utf-8"?>
<ds:datastoreItem xmlns:ds="http://schemas.openxmlformats.org/officeDocument/2006/customXml" ds:itemID="{80049133-716D-4989-860F-FD872F855794}">
  <ds:schemaRefs>
    <ds:schemaRef ds:uri="http://schemas.microsoft.com/sharepoint/v3/contenttype/forms"/>
  </ds:schemaRefs>
</ds:datastoreItem>
</file>

<file path=customXml/itemProps5.xml><?xml version="1.0" encoding="utf-8"?>
<ds:datastoreItem xmlns:ds="http://schemas.openxmlformats.org/officeDocument/2006/customXml" ds:itemID="{EE489DBB-8712-4689-BE98-192C4B2E231D}">
  <ds:schemaRef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0208b75f-50f0-4070-9934-4e75f2e3a2f5"/>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16134</TotalTime>
  <Words>906</Words>
  <Application>Microsoft Office PowerPoint</Application>
  <PresentationFormat>Widescreen</PresentationFormat>
  <Paragraphs>187</Paragraphs>
  <Slides>19</Slides>
  <Notes>8</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Adobe Myungjo Std M</vt:lpstr>
      <vt:lpstr>Arial</vt:lpstr>
      <vt:lpstr>Calibri</vt:lpstr>
      <vt:lpstr>Calibri Light</vt:lpstr>
      <vt:lpstr>Karla</vt:lpstr>
      <vt:lpstr>King</vt:lpstr>
      <vt:lpstr>Raleway ExtraBold</vt:lpstr>
      <vt:lpstr>Times New Roman</vt:lpstr>
      <vt:lpstr>Wingdings</vt:lpstr>
      <vt:lpstr>Wingdings 2</vt:lpstr>
      <vt:lpstr>Slide Master 02</vt:lpstr>
      <vt:lpstr>PowerPoint Presentation</vt:lpstr>
      <vt:lpstr>PowerPoint Presentation</vt:lpstr>
      <vt:lpstr>2021 Work Plan</vt:lpstr>
      <vt:lpstr>PowerPoint Presentation</vt:lpstr>
      <vt:lpstr>What is the BEE Team?</vt:lpstr>
      <vt:lpstr>BEE Team Roles and Responsibilities</vt:lpstr>
      <vt:lpstr>Evaluating BEE Team Ideas</vt:lpstr>
      <vt:lpstr>2021 BEE Team Efforts</vt:lpstr>
      <vt:lpstr>BEE Team Next Steps</vt:lpstr>
      <vt:lpstr>PowerPoint Presentation</vt:lpstr>
      <vt:lpstr> Puyallup Tribal Land Acknowledgment</vt:lpstr>
      <vt:lpstr>Watershed Planning Goals</vt:lpstr>
      <vt:lpstr>PowerPoint Presentation</vt:lpstr>
      <vt:lpstr>PowerPoint Presentation</vt:lpstr>
      <vt:lpstr>Healthy Watersheds make  Healthy Neighborhoods</vt:lpstr>
      <vt:lpstr>Watershed Prioritization Tool</vt:lpstr>
      <vt:lpstr>Opportunities for community</vt:lpstr>
      <vt:lpstr>Opportunities for community</vt:lpstr>
      <vt:lpstr>PowerPoint Presentation</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RePack by Diakov</dc:creator>
  <cp:lastModifiedBy>Lorella, Christina</cp:lastModifiedBy>
  <cp:revision>313</cp:revision>
  <cp:lastPrinted>2018-08-02T16:57:21Z</cp:lastPrinted>
  <dcterms:created xsi:type="dcterms:W3CDTF">2016-12-07T06:54:28Z</dcterms:created>
  <dcterms:modified xsi:type="dcterms:W3CDTF">2021-10-14T16:36:57Z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NSM3QH3TCXMX-1863117574-1873</vt:lpwstr>
  </property>
  <property fmtid="{D5CDD505-2E9C-101B-9397-08002B2CF9AE}" pid="3" name="_dlc_DocIdItemGuid">
    <vt:lpwstr>6387dec1-6ac6-4c5c-81c5-c72adb2aea6a</vt:lpwstr>
  </property>
  <property fmtid="{D5CDD505-2E9C-101B-9397-08002B2CF9AE}" pid="4" name="_dlc_DocIdUrl">
    <vt:lpwstr>http://cityshare/teams/ES/DO/br/_layouts/15/DocIdRedir.aspx?ID=NSM3QH3TCXMX-1863117574-1873, NSM3QH3TCXMX-1863117574-1873</vt:lpwstr>
  </property>
</Properties>
</file>